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7" r:id="rId9"/>
    <p:sldId id="282" r:id="rId10"/>
    <p:sldId id="284" r:id="rId11"/>
    <p:sldId id="264"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Goudy Old Style" panose="02020502050305020303" pitchFamily="18" charset="77"/>
      <p:regular r:id="rId34"/>
      <p:bold r:id="rId35"/>
      <p:italic r:id="rId36"/>
    </p:embeddedFont>
    <p:embeddedFont>
      <p:font typeface="Lustria" panose="02000603060000020004" pitchFamily="2" charset="0"/>
      <p:regular r:id="rId37"/>
    </p:embeddedFont>
    <p:embeddedFont>
      <p:font typeface="Merriweather" pitchFamily="2" charset="77"/>
      <p:regular r:id="rId38"/>
      <p:bold r:id="rId39"/>
      <p:italic r:id="rId40"/>
      <p:boldItalic r:id="rId41"/>
    </p:embeddedFont>
    <p:embeddedFont>
      <p:font typeface="Sorts Mill Goudy" panose="02000503000000000000" pitchFamily="2"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0F98F-FD49-DD4B-A6B7-078E6B673EB0}" v="47" dt="2023-04-24T17:26:07.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p:restoredTop sz="94626"/>
  </p:normalViewPr>
  <p:slideViewPr>
    <p:cSldViewPr snapToGrid="0">
      <p:cViewPr varScale="1">
        <p:scale>
          <a:sx n="121" d="100"/>
          <a:sy n="121" d="100"/>
        </p:scale>
        <p:origin x="100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776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17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6210685/"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397543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810890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pubmed.ncbi.nlm.nih.gov/32506449/"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ncbi.nlm.nih.gov/pmc/articles/PMC3975435/" TargetMode="External"/><Relationship Id="rId5" Type="http://schemas.openxmlformats.org/officeDocument/2006/relationships/hyperlink" Target="https://www.ncbi.nlm.nih.gov/pmc/articles/PMC5669107/" TargetMode="External"/><Relationship Id="rId4" Type="http://schemas.openxmlformats.org/officeDocument/2006/relationships/hyperlink" Target="https://www.mayoclinic.org/diseases-conditions/non-hodgkins-lymphoma/symptoms-causes/syc-2037568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br>
              <a:rPr lang="en-US">
                <a:latin typeface="Calibri"/>
                <a:ea typeface="Calibri"/>
                <a:cs typeface="Calibri"/>
                <a:sym typeface="Calibri"/>
              </a:rPr>
            </a:br>
            <a:br>
              <a:rPr lang="en-US">
                <a:latin typeface="Calibri"/>
                <a:ea typeface="Calibri"/>
                <a:cs typeface="Calibri"/>
                <a:sym typeface="Calibri"/>
              </a:rPr>
            </a:b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dirty="0">
                <a:latin typeface="+mj-lt"/>
              </a:rPr>
              <a:t>Indolent vs. Aggressive Lymphomas </a:t>
            </a:r>
            <a:endParaRPr dirty="0">
              <a:latin typeface="+mj-lt"/>
            </a:endParaRPr>
          </a:p>
        </p:txBody>
      </p:sp>
      <p:sp>
        <p:nvSpPr>
          <p:cNvPr id="236" name="Google Shape;236;p12"/>
          <p:cNvSpPr txBox="1">
            <a:spLocks noGrp="1"/>
          </p:cNvSpPr>
          <p:nvPr>
            <p:ph type="body" idx="1"/>
          </p:nvPr>
        </p:nvSpPr>
        <p:spPr>
          <a:xfrm>
            <a:off x="1187471" y="1087071"/>
            <a:ext cx="4906736"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latin typeface="Times New Roman" panose="02020603050405020304" pitchFamily="18" charset="0"/>
                <a:cs typeface="Times New Roman" panose="02020603050405020304" pitchFamily="18" charset="0"/>
              </a:rPr>
              <a:t>Types of NHL can also be grouped based on how fast they grow and spread: </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Indolent lymphomas </a:t>
            </a:r>
            <a:r>
              <a:rPr lang="en-US" sz="1800" dirty="0">
                <a:latin typeface="Times New Roman" panose="02020603050405020304" pitchFamily="18" charset="0"/>
                <a:cs typeface="Times New Roman" panose="02020603050405020304" pitchFamily="18" charset="0"/>
              </a:rPr>
              <a:t>grow and spread slowly. Some indolent lymphomas might not need to be treated right away but can be watched closely instead. The most common type of indolent lymphoma in the United States is follicular lymphoma </a:t>
            </a:r>
          </a:p>
          <a:p>
            <a:pPr marL="285750" indent="-285750">
              <a:spcBef>
                <a:spcPts val="0"/>
              </a:spcBef>
              <a:buSzPts val="1500"/>
            </a:pPr>
            <a:r>
              <a:rPr lang="en-US" sz="1800" b="1" dirty="0">
                <a:latin typeface="Times New Roman" panose="02020603050405020304" pitchFamily="18" charset="0"/>
                <a:cs typeface="Times New Roman" panose="02020603050405020304" pitchFamily="18" charset="0"/>
              </a:rPr>
              <a:t>Aggressive lymphomas </a:t>
            </a:r>
            <a:r>
              <a:rPr lang="en-US" sz="1800" dirty="0">
                <a:latin typeface="Times New Roman" panose="02020603050405020304" pitchFamily="18" charset="0"/>
                <a:cs typeface="Times New Roman" panose="02020603050405020304" pitchFamily="18" charset="0"/>
              </a:rPr>
              <a:t>grow and spread quickly, and usually need to be treated right away. The most common type of aggressive lymphoma in the United States is diffuse large cell B cell lymphoma (DLBCL) </a:t>
            </a:r>
          </a:p>
          <a:p>
            <a:pPr marL="285750" indent="-285750">
              <a:spcBef>
                <a:spcPts val="0"/>
              </a:spcBef>
              <a:buSzPts val="1500"/>
            </a:pPr>
            <a:r>
              <a:rPr lang="en-US" sz="1800" dirty="0">
                <a:latin typeface="Times New Roman" panose="02020603050405020304" pitchFamily="18" charset="0"/>
                <a:cs typeface="Times New Roman" panose="02020603050405020304" pitchFamily="18" charset="0"/>
              </a:rPr>
              <a:t>Some types of lymphoma, like mantle cell lymphoma, don’t fit neatly into either of these categories</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 name="Picture 2" descr="Text&#10;&#10;Description automatically generated">
            <a:extLst>
              <a:ext uri="{FF2B5EF4-FFF2-40B4-BE49-F238E27FC236}">
                <a16:creationId xmlns:a16="http://schemas.microsoft.com/office/drawing/2014/main" id="{F39B2C8E-21F5-7EAC-8620-0B099E46D08E}"/>
              </a:ext>
            </a:extLst>
          </p:cNvPr>
          <p:cNvPicPr>
            <a:picLocks noChangeAspect="1"/>
          </p:cNvPicPr>
          <p:nvPr/>
        </p:nvPicPr>
        <p:blipFill>
          <a:blip r:embed="rId3"/>
          <a:stretch>
            <a:fillRect/>
          </a:stretch>
        </p:blipFill>
        <p:spPr>
          <a:xfrm>
            <a:off x="6580414" y="2223023"/>
            <a:ext cx="4906736" cy="2010102"/>
          </a:xfrm>
          <a:prstGeom prst="rect">
            <a:avLst/>
          </a:prstGeom>
        </p:spPr>
      </p:pic>
    </p:spTree>
    <p:extLst>
      <p:ext uri="{BB962C8B-B14F-4D97-AF65-F5344CB8AC3E}">
        <p14:creationId xmlns:p14="http://schemas.microsoft.com/office/powerpoint/2010/main" val="240231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NHL?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80558"/>
            <a:ext cx="5181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r>
              <a:rPr lang="en-US" dirty="0">
                <a:latin typeface="Times New Roman" panose="02020603050405020304" pitchFamily="18" charset="0"/>
                <a:cs typeface="Times New Roman" panose="02020603050405020304" pitchFamily="18" charset="0"/>
              </a:rPr>
              <a:t>Signs and symptoms of non-Hodgkin’s lymphoma may include: </a:t>
            </a:r>
          </a:p>
          <a:p>
            <a:pPr indent="-457200">
              <a:spcBef>
                <a:spcPts val="0"/>
              </a:spcBef>
              <a:buSzPct val="100000"/>
            </a:pPr>
            <a:r>
              <a:rPr lang="en-US" dirty="0">
                <a:latin typeface="Times New Roman" panose="02020603050405020304" pitchFamily="18" charset="0"/>
                <a:cs typeface="Times New Roman" panose="02020603050405020304" pitchFamily="18" charset="0"/>
              </a:rPr>
              <a:t>Swollen lymph nodes in your neck, armpits, or groin </a:t>
            </a:r>
          </a:p>
          <a:p>
            <a:pPr indent="-457200">
              <a:spcBef>
                <a:spcPts val="0"/>
              </a:spcBef>
              <a:buSzPct val="100000"/>
            </a:pPr>
            <a:r>
              <a:rPr lang="en-US" dirty="0">
                <a:latin typeface="Times New Roman" panose="02020603050405020304" pitchFamily="18" charset="0"/>
                <a:cs typeface="Times New Roman" panose="02020603050405020304" pitchFamily="18" charset="0"/>
              </a:rPr>
              <a:t>Abdominal pain or swelling </a:t>
            </a:r>
          </a:p>
          <a:p>
            <a:pPr indent="-457200">
              <a:spcBef>
                <a:spcPts val="0"/>
              </a:spcBef>
              <a:buSzPct val="100000"/>
            </a:pPr>
            <a:r>
              <a:rPr lang="en-US" dirty="0">
                <a:latin typeface="Times New Roman" panose="02020603050405020304" pitchFamily="18" charset="0"/>
                <a:cs typeface="Times New Roman" panose="02020603050405020304" pitchFamily="18" charset="0"/>
              </a:rPr>
              <a:t>Chest pain, coughing or trouble breathing </a:t>
            </a:r>
          </a:p>
          <a:p>
            <a:pPr indent="-457200">
              <a:spcBef>
                <a:spcPts val="0"/>
              </a:spcBef>
              <a:buSzPct val="100000"/>
            </a:pPr>
            <a:r>
              <a:rPr lang="en-US" dirty="0">
                <a:latin typeface="Times New Roman" panose="02020603050405020304" pitchFamily="18" charset="0"/>
                <a:cs typeface="Times New Roman" panose="02020603050405020304" pitchFamily="18" charset="0"/>
              </a:rPr>
              <a:t>Persistent fatigue </a:t>
            </a:r>
          </a:p>
          <a:p>
            <a:pPr indent="-457200">
              <a:spcBef>
                <a:spcPts val="0"/>
              </a:spcBef>
              <a:buSzPct val="100000"/>
            </a:pPr>
            <a:r>
              <a:rPr lang="en-US" dirty="0">
                <a:latin typeface="Times New Roman" panose="02020603050405020304" pitchFamily="18" charset="0"/>
                <a:cs typeface="Times New Roman" panose="02020603050405020304" pitchFamily="18" charset="0"/>
              </a:rPr>
              <a:t>Fever </a:t>
            </a:r>
          </a:p>
          <a:p>
            <a:pPr indent="-457200">
              <a:spcBef>
                <a:spcPts val="0"/>
              </a:spcBef>
              <a:buSzPct val="100000"/>
            </a:pPr>
            <a:r>
              <a:rPr lang="en-US" dirty="0">
                <a:latin typeface="Times New Roman" panose="02020603050405020304" pitchFamily="18" charset="0"/>
                <a:cs typeface="Times New Roman" panose="02020603050405020304" pitchFamily="18" charset="0"/>
              </a:rPr>
              <a:t>Night sweats </a:t>
            </a:r>
          </a:p>
          <a:p>
            <a:pPr indent="-457200">
              <a:spcBef>
                <a:spcPts val="0"/>
              </a:spcBef>
              <a:buSzPct val="100000"/>
            </a:pPr>
            <a:r>
              <a:rPr lang="en-US" dirty="0">
                <a:latin typeface="Times New Roman" panose="02020603050405020304" pitchFamily="18" charset="0"/>
                <a:cs typeface="Times New Roman" panose="02020603050405020304" pitchFamily="18" charset="0"/>
              </a:rPr>
              <a:t>Unexplained weight loss </a:t>
            </a:r>
            <a:endParaRPr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3168917" y="1983056"/>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6146" name="Picture 2" descr="Non-Hodgkin Lymphoma (NHL) - Lymphoma Australia">
            <a:extLst>
              <a:ext uri="{FF2B5EF4-FFF2-40B4-BE49-F238E27FC236}">
                <a16:creationId xmlns:a16="http://schemas.microsoft.com/office/drawing/2014/main" id="{467B9725-9185-65F5-34F4-5BFC4F943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506" y="1780558"/>
            <a:ext cx="5101743" cy="4351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sz="3400" dirty="0">
                <a:latin typeface="+mj-lt"/>
                <a:cs typeface="Times New Roman"/>
                <a:sym typeface="Times New Roman"/>
              </a:rPr>
              <a:t>Risk Factors for NHL</a:t>
            </a:r>
            <a:endParaRPr dirty="0">
              <a:latin typeface="+mj-lt"/>
            </a:endParaRPr>
          </a:p>
        </p:txBody>
      </p:sp>
      <p:sp>
        <p:nvSpPr>
          <p:cNvPr id="246" name="Google Shape;246;p13"/>
          <p:cNvSpPr txBox="1">
            <a:spLocks noGrp="1"/>
          </p:cNvSpPr>
          <p:nvPr>
            <p:ph type="body" idx="1"/>
          </p:nvPr>
        </p:nvSpPr>
        <p:spPr>
          <a:xfrm>
            <a:off x="1363315" y="1027906"/>
            <a:ext cx="10515600" cy="47524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000" dirty="0">
                <a:latin typeface="Times New Roman" panose="02020603050405020304" pitchFamily="18" charset="0"/>
                <a:cs typeface="Times New Roman" panose="02020603050405020304" pitchFamily="18" charset="0"/>
              </a:rPr>
              <a:t>Most people diagnosed with non-Hodgkin’s lymphoma don’t have any obvious risk factors. Many people who have risk factors for the disease never develop it. </a:t>
            </a:r>
          </a:p>
          <a:p>
            <a:pPr marL="0" indent="0">
              <a:spcBef>
                <a:spcPts val="0"/>
              </a:spcBef>
              <a:buNone/>
            </a:pPr>
            <a:endParaRPr lang="en-US" sz="2000" dirty="0">
              <a:latin typeface="Times New Roman" panose="02020603050405020304" pitchFamily="18" charset="0"/>
              <a:cs typeface="Times New Roman" panose="02020603050405020304" pitchFamily="18" charset="0"/>
            </a:endParaRPr>
          </a:p>
          <a:p>
            <a:pPr marL="0" indent="0">
              <a:spcBef>
                <a:spcPts val="0"/>
              </a:spcBef>
              <a:buNone/>
            </a:pPr>
            <a:r>
              <a:rPr lang="en-US" sz="2000" dirty="0">
                <a:latin typeface="Times New Roman" panose="02020603050405020304" pitchFamily="18" charset="0"/>
                <a:cs typeface="Times New Roman" panose="02020603050405020304" pitchFamily="18" charset="0"/>
              </a:rPr>
              <a:t>Some risk factors that may increase the risk for no—Hodgkin’s lymphoma includes: </a:t>
            </a:r>
          </a:p>
          <a:p>
            <a:pPr marL="285750" indent="-285750">
              <a:spcBef>
                <a:spcPts val="0"/>
              </a:spcBef>
            </a:pPr>
            <a:r>
              <a:rPr lang="en-US" sz="2000" b="1" dirty="0">
                <a:latin typeface="Times New Roman" panose="02020603050405020304" pitchFamily="18" charset="0"/>
                <a:cs typeface="Times New Roman" panose="02020603050405020304" pitchFamily="18" charset="0"/>
              </a:rPr>
              <a:t>Medications that suppress your immune system </a:t>
            </a:r>
            <a:r>
              <a:rPr lang="en-US" sz="2000" dirty="0">
                <a:latin typeface="Times New Roman" panose="02020603050405020304" pitchFamily="18" charset="0"/>
                <a:cs typeface="Times New Roman" panose="02020603050405020304" pitchFamily="18" charset="0"/>
              </a:rPr>
              <a:t>– if you have had an organ transplant and take medications that control your immune system, you might have an increased risk of non-Hodgkin’s lymphoma</a:t>
            </a:r>
          </a:p>
          <a:p>
            <a:pPr marL="285750" indent="-285750">
              <a:spcBef>
                <a:spcPts val="0"/>
              </a:spcBef>
            </a:pPr>
            <a:r>
              <a:rPr lang="en-US" sz="2000" b="1" dirty="0">
                <a:latin typeface="Times New Roman" panose="02020603050405020304" pitchFamily="18" charset="0"/>
                <a:cs typeface="Times New Roman" panose="02020603050405020304" pitchFamily="18" charset="0"/>
              </a:rPr>
              <a:t>Infection with certain viruses and bacteria- </a:t>
            </a:r>
            <a:r>
              <a:rPr lang="en-US" sz="2000" dirty="0">
                <a:latin typeface="Times New Roman" panose="02020603050405020304" pitchFamily="18" charset="0"/>
                <a:cs typeface="Times New Roman" panose="02020603050405020304" pitchFamily="18" charset="0"/>
              </a:rPr>
              <a:t>certain viral and bacterial infections appear to increase the risk of non-Hodgkin’s lymphoma. Viruses linked to this type of cancer include HIV and Epstein-Barr infection. Bacteria linked to non-Hodgkin’s lymphoma include the ulcer-causing Helicobacter pylori </a:t>
            </a:r>
          </a:p>
          <a:p>
            <a:pPr marL="285750" indent="-285750">
              <a:spcBef>
                <a:spcPts val="0"/>
              </a:spcBef>
            </a:pPr>
            <a:r>
              <a:rPr lang="en-US" sz="2000" b="1" dirty="0">
                <a:latin typeface="Times New Roman" panose="02020603050405020304" pitchFamily="18" charset="0"/>
                <a:cs typeface="Times New Roman" panose="02020603050405020304" pitchFamily="18" charset="0"/>
              </a:rPr>
              <a:t>Chemicals</a:t>
            </a:r>
            <a:r>
              <a:rPr lang="en-US" sz="2000" dirty="0">
                <a:latin typeface="Times New Roman" panose="02020603050405020304" pitchFamily="18" charset="0"/>
                <a:cs typeface="Times New Roman" panose="02020603050405020304" pitchFamily="18" charset="0"/>
              </a:rPr>
              <a:t> – certain chemicals, such as those used to kill insects and weeds, may increase your risk of developing non-Hodgkin’s lymphoma. More research is needed to understand the possible link between pesticides and the development of non-Hodgkin’s lymphoma</a:t>
            </a:r>
          </a:p>
          <a:p>
            <a:pPr marL="285750" indent="-285750">
              <a:spcBef>
                <a:spcPts val="0"/>
              </a:spcBef>
            </a:pPr>
            <a:r>
              <a:rPr lang="en-US" sz="2000" b="1" dirty="0">
                <a:latin typeface="Times New Roman" panose="02020603050405020304" pitchFamily="18" charset="0"/>
                <a:cs typeface="Times New Roman" panose="02020603050405020304" pitchFamily="18" charset="0"/>
              </a:rPr>
              <a:t>Older age </a:t>
            </a:r>
            <a:r>
              <a:rPr lang="en-US" sz="2000" dirty="0">
                <a:latin typeface="Times New Roman" panose="02020603050405020304" pitchFamily="18" charset="0"/>
                <a:cs typeface="Times New Roman" panose="02020603050405020304" pitchFamily="18" charset="0"/>
              </a:rPr>
              <a:t>– Non-Hodgkin’s lymphoma can occur at any age, but the risk increases with age. It is most common in people 60 and over. </a:t>
            </a:r>
            <a:br>
              <a:rPr lang="en-US" sz="1800" dirty="0">
                <a:latin typeface="Times New Roman" panose="02020603050405020304" pitchFamily="18" charset="0"/>
                <a:cs typeface="Times New Roman" panose="02020603050405020304" pitchFamily="18" charset="0"/>
              </a:rPr>
            </a:b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1143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a:latin typeface="Sorts Mill Goudy"/>
                <a:ea typeface="Sorts Mill Goudy"/>
                <a:cs typeface="Sorts Mill Goudy"/>
                <a:sym typeface="Sorts Mill Goudy"/>
              </a:rPr>
              <a:t>Patient</a:t>
            </a:r>
            <a:r>
              <a:rPr lang="en-US" sz="1800" dirty="0">
                <a:latin typeface="Sorts Mill Goudy"/>
                <a:ea typeface="Sorts Mill Goudy"/>
                <a:cs typeface="Sorts Mill Goudy"/>
                <a:sym typeface="Sorts Mill Goudy"/>
              </a:rPr>
              <a:t>: </a:t>
            </a:r>
            <a:r>
              <a:rPr lang="hu-HU" sz="1800" dirty="0" err="1">
                <a:latin typeface="Sorts Mill Goudy"/>
                <a:ea typeface="Sorts Mill Goudy"/>
                <a:cs typeface="Sorts Mill Goudy"/>
                <a:sym typeface="Sorts Mill Goudy"/>
              </a:rPr>
              <a:t>Female</a:t>
            </a:r>
            <a:endParaRPr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100000"/>
              </a:lnSpc>
              <a:spcBef>
                <a:spcPts val="600"/>
              </a:spcBef>
              <a:spcAft>
                <a:spcPts val="0"/>
              </a:spcAft>
              <a:buClr>
                <a:schemeClr val="dk1"/>
              </a:buClr>
              <a:buSzPts val="1800"/>
              <a:buNone/>
            </a:pPr>
            <a:r>
              <a:rPr lang="en-US" sz="1800" b="1" dirty="0">
                <a:latin typeface="Sorts Mill Goudy"/>
                <a:ea typeface="Sorts Mill Goudy"/>
                <a:cs typeface="Sorts Mill Goudy"/>
                <a:sym typeface="Sorts Mill Goudy"/>
              </a:rPr>
              <a:t>Age</a:t>
            </a:r>
            <a:r>
              <a:rPr lang="en-US" sz="1800" dirty="0">
                <a:latin typeface="Sorts Mill Goudy"/>
                <a:ea typeface="Sorts Mill Goudy"/>
                <a:cs typeface="Sorts Mill Goudy"/>
                <a:sym typeface="Sorts Mill Goudy"/>
              </a:rPr>
              <a:t>: </a:t>
            </a:r>
            <a:r>
              <a:rPr lang="hu-HU" sz="1800" dirty="0">
                <a:latin typeface="Sorts Mill Goudy"/>
                <a:ea typeface="Sorts Mill Goudy"/>
                <a:cs typeface="Sorts Mill Goudy"/>
                <a:sym typeface="Sorts Mill Goudy"/>
              </a:rPr>
              <a:t>52 </a:t>
            </a:r>
            <a:r>
              <a:rPr lang="hu-HU" sz="1800" dirty="0" err="1">
                <a:latin typeface="Sorts Mill Goudy"/>
                <a:ea typeface="Sorts Mill Goudy"/>
                <a:cs typeface="Sorts Mill Goudy"/>
                <a:sym typeface="Sorts Mill Goudy"/>
              </a:rPr>
              <a:t>years</a:t>
            </a:r>
            <a:r>
              <a:rPr lang="hu-HU" sz="1800" dirty="0">
                <a:latin typeface="Sorts Mill Goudy"/>
                <a:ea typeface="Sorts Mill Goudy"/>
                <a:cs typeface="Sorts Mill Goudy"/>
                <a:sym typeface="Sorts Mill Goudy"/>
              </a:rPr>
              <a:t> old</a:t>
            </a:r>
            <a:endParaRPr sz="1800"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en-US" sz="1800" b="1" dirty="0">
                <a:latin typeface="Sorts Mill Goudy"/>
                <a:ea typeface="Sorts Mill Goudy"/>
                <a:cs typeface="Sorts Mill Goudy"/>
                <a:sym typeface="Sorts Mill Goudy"/>
              </a:rPr>
              <a:t>History:</a:t>
            </a:r>
            <a:r>
              <a:rPr lang="en-US" sz="1800" kern="1200" dirty="0">
                <a:solidFill>
                  <a:prstClr val="black"/>
                </a:solidFill>
                <a:latin typeface="Goudy Old Style" panose="02020502050305020303" pitchFamily="18" charset="77"/>
                <a:ea typeface="+mn-ea"/>
                <a:cs typeface="+mn-cs"/>
              </a:rPr>
              <a:t> </a:t>
            </a:r>
            <a:r>
              <a:rPr lang="hu-HU" sz="1800" kern="1200" dirty="0" err="1">
                <a:solidFill>
                  <a:prstClr val="black"/>
                </a:solidFill>
                <a:latin typeface="Goudy Old Style" panose="02020502050305020303" pitchFamily="18" charset="77"/>
                <a:ea typeface="+mn-ea"/>
                <a:cs typeface="+mn-cs"/>
              </a:rPr>
              <a:t>Family</a:t>
            </a:r>
            <a:r>
              <a:rPr lang="hu-HU" sz="1800" kern="1200" dirty="0">
                <a:solidFill>
                  <a:prstClr val="black"/>
                </a:solidFill>
                <a:latin typeface="Goudy Old Style" panose="02020502050305020303" pitchFamily="18" charset="77"/>
                <a:ea typeface="+mn-ea"/>
                <a:cs typeface="+mn-cs"/>
              </a:rPr>
              <a:t> </a:t>
            </a:r>
            <a:r>
              <a:rPr lang="hu-HU" sz="1800" kern="1200" dirty="0" err="1">
                <a:solidFill>
                  <a:prstClr val="black"/>
                </a:solidFill>
                <a:latin typeface="Goudy Old Style" panose="02020502050305020303" pitchFamily="18" charset="77"/>
                <a:ea typeface="+mn-ea"/>
                <a:cs typeface="+mn-cs"/>
              </a:rPr>
              <a:t>history</a:t>
            </a:r>
            <a:r>
              <a:rPr lang="hu-HU" sz="1800" kern="1200" dirty="0">
                <a:solidFill>
                  <a:prstClr val="black"/>
                </a:solidFill>
                <a:latin typeface="Goudy Old Style" panose="02020502050305020303" pitchFamily="18" charset="77"/>
                <a:ea typeface="+mn-ea"/>
                <a:cs typeface="+mn-cs"/>
              </a:rPr>
              <a:t> is </a:t>
            </a:r>
            <a:r>
              <a:rPr lang="hu-HU" sz="1800" kern="1200" dirty="0" err="1">
                <a:solidFill>
                  <a:prstClr val="black"/>
                </a:solidFill>
                <a:latin typeface="Goudy Old Style" panose="02020502050305020303" pitchFamily="18" charset="77"/>
                <a:ea typeface="+mn-ea"/>
                <a:cs typeface="+mn-cs"/>
              </a:rPr>
              <a:t>negative</a:t>
            </a:r>
            <a:endParaRPr lang="hu-HU" sz="1800" kern="1200" dirty="0">
              <a:solidFill>
                <a:prstClr val="black"/>
              </a:solidFill>
              <a:latin typeface="Calibri" panose="020F0502020204030204" pitchFamily="34" charset="0"/>
              <a:ea typeface="+mn-ea"/>
              <a:cs typeface="Calibri" panose="020F0502020204030204" pitchFamily="34" charset="0"/>
            </a:endParaRPr>
          </a:p>
          <a:p>
            <a:pPr marL="0" lvl="0" indent="0">
              <a:lnSpc>
                <a:spcPct val="100000"/>
              </a:lnSpc>
              <a:spcBef>
                <a:spcPts val="600"/>
              </a:spcBef>
              <a:buNone/>
            </a:pPr>
            <a:r>
              <a:rPr lang="en-US" sz="1800" b="1" dirty="0">
                <a:latin typeface="Sorts Mill Goudy"/>
                <a:ea typeface="Sorts Mill Goudy"/>
                <a:cs typeface="Sorts Mill Goudy"/>
                <a:sym typeface="Sorts Mill Goudy"/>
              </a:rPr>
              <a:t>Medical history</a:t>
            </a:r>
            <a:r>
              <a:rPr lang="en-US" sz="1800" dirty="0">
                <a:latin typeface="Sorts Mill Goudy"/>
                <a:ea typeface="Sorts Mill Goudy"/>
                <a:cs typeface="Sorts Mill Goudy"/>
                <a:sym typeface="Sorts Mill Goudy"/>
              </a:rPr>
              <a:t>:</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en-US" sz="1800" dirty="0">
                <a:latin typeface="Sorts Mill Goudy"/>
                <a:ea typeface="Sorts Mill Goudy"/>
                <a:cs typeface="Sorts Mill Goudy"/>
                <a:sym typeface="Sorts Mill Goudy"/>
              </a:rPr>
              <a:t>In 2021, </a:t>
            </a:r>
            <a:r>
              <a:rPr lang="hu-HU" sz="1800" dirty="0">
                <a:latin typeface="Sorts Mill Goudy"/>
                <a:ea typeface="Sorts Mill Goudy"/>
                <a:cs typeface="Sorts Mill Goudy"/>
                <a:sym typeface="Sorts Mill Goudy"/>
              </a:rPr>
              <a:t>s</a:t>
            </a:r>
            <a:r>
              <a:rPr lang="en-US" sz="1800" dirty="0">
                <a:latin typeface="Sorts Mill Goudy"/>
                <a:ea typeface="Sorts Mill Goudy"/>
                <a:cs typeface="Sorts Mill Goudy"/>
                <a:sym typeface="Sorts Mill Goudy"/>
              </a:rPr>
              <a:t>he was diagnosed with Non-Hodgkin lymphoma</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hu-HU" sz="1800" dirty="0">
                <a:latin typeface="Sorts Mill Goudy"/>
                <a:ea typeface="Sorts Mill Goudy"/>
                <a:cs typeface="Sorts Mill Goudy"/>
                <a:sym typeface="Sorts Mill Goudy"/>
              </a:rPr>
              <a:t>(</a:t>
            </a:r>
            <a:r>
              <a:rPr lang="hu-HU" sz="1800" dirty="0" err="1">
                <a:latin typeface="Sorts Mill Goudy"/>
                <a:ea typeface="Sorts Mill Goudy"/>
                <a:cs typeface="Sorts Mill Goudy"/>
                <a:sym typeface="Sorts Mill Goudy"/>
              </a:rPr>
              <a:t>histological</a:t>
            </a:r>
            <a:r>
              <a:rPr lang="hu-HU" sz="1800" dirty="0">
                <a:latin typeface="Sorts Mill Goudy"/>
                <a:ea typeface="Sorts Mill Goudy"/>
                <a:cs typeface="Sorts Mill Goudy"/>
                <a:sym typeface="Sorts Mill Goudy"/>
              </a:rPr>
              <a:t> dg: </a:t>
            </a:r>
            <a:r>
              <a:rPr lang="hu-HU" sz="1800" dirty="0" err="1">
                <a:latin typeface="Sorts Mill Goudy"/>
                <a:ea typeface="Sorts Mill Goudy"/>
                <a:cs typeface="Sorts Mill Goudy"/>
                <a:sym typeface="Sorts Mill Goudy"/>
              </a:rPr>
              <a:t>low-grade</a:t>
            </a:r>
            <a:r>
              <a:rPr lang="hu-HU" sz="1800" dirty="0">
                <a:latin typeface="Sorts Mill Goudy"/>
                <a:ea typeface="Sorts Mill Goudy"/>
                <a:cs typeface="Sorts Mill Goudy"/>
                <a:sym typeface="Sorts Mill Goudy"/>
              </a:rPr>
              <a:t>, </a:t>
            </a:r>
            <a:r>
              <a:rPr lang="hu-HU" sz="1800" dirty="0" err="1">
                <a:latin typeface="Sorts Mill Goudy"/>
                <a:ea typeface="Sorts Mill Goudy"/>
                <a:cs typeface="Sorts Mill Goudy"/>
                <a:sym typeface="Sorts Mill Goudy"/>
              </a:rPr>
              <a:t>follicular</a:t>
            </a:r>
            <a:r>
              <a:rPr lang="hu-HU" sz="1800" dirty="0">
                <a:latin typeface="Sorts Mill Goudy"/>
                <a:ea typeface="Sorts Mill Goudy"/>
                <a:cs typeface="Sorts Mill Goudy"/>
                <a:sym typeface="Sorts Mill Goudy"/>
              </a:rPr>
              <a:t>)</a:t>
            </a:r>
          </a:p>
          <a:p>
            <a:pPr marL="0" lvl="0" indent="0">
              <a:lnSpc>
                <a:spcPct val="100000"/>
              </a:lnSpc>
              <a:spcBef>
                <a:spcPts val="600"/>
              </a:spcBef>
              <a:buNone/>
            </a:pPr>
            <a:r>
              <a:rPr lang="en-US" sz="1800" b="1" dirty="0">
                <a:latin typeface="Sorts Mill Goudy"/>
                <a:ea typeface="Sorts Mill Goudy"/>
                <a:cs typeface="Sorts Mill Goudy"/>
                <a:sym typeface="Sorts Mill Goudy"/>
              </a:rPr>
              <a:t>Clinical tests:</a:t>
            </a:r>
            <a:endParaRPr lang="hu-HU" sz="1800" b="1" dirty="0">
              <a:latin typeface="Sorts Mill Goudy"/>
              <a:ea typeface="Sorts Mill Goudy"/>
              <a:cs typeface="Sorts Mill Goudy"/>
              <a:sym typeface="Sorts Mill Goudy"/>
            </a:endParaRPr>
          </a:p>
          <a:p>
            <a:pPr marL="0" lvl="0" indent="0">
              <a:lnSpc>
                <a:spcPct val="100000"/>
              </a:lnSpc>
              <a:spcBef>
                <a:spcPts val="600"/>
              </a:spcBef>
              <a:buNone/>
            </a:pPr>
            <a:r>
              <a:rPr lang="hu-HU" sz="1800" dirty="0">
                <a:latin typeface="Sorts Mill Goudy"/>
                <a:ea typeface="Sorts Mill Goudy"/>
                <a:cs typeface="Sorts Mill Goudy"/>
                <a:sym typeface="Sorts Mill Goudy"/>
              </a:rPr>
              <a:t>PET </a:t>
            </a:r>
            <a:r>
              <a:rPr lang="hu-HU" sz="1800" dirty="0" err="1">
                <a:latin typeface="Sorts Mill Goudy"/>
                <a:ea typeface="Sorts Mill Goudy"/>
                <a:cs typeface="Sorts Mill Goudy"/>
                <a:sym typeface="Sorts Mill Goudy"/>
              </a:rPr>
              <a:t>scan</a:t>
            </a:r>
            <a:r>
              <a:rPr lang="hu-HU" sz="1800" dirty="0">
                <a:latin typeface="Sorts Mill Goudy"/>
                <a:ea typeface="Sorts Mill Goudy"/>
                <a:cs typeface="Sorts Mill Goudy"/>
                <a:sym typeface="Sorts Mill Goudy"/>
              </a:rPr>
              <a:t>: </a:t>
            </a:r>
            <a:r>
              <a:rPr lang="hu-HU" sz="1800" dirty="0" err="1">
                <a:latin typeface="Sorts Mill Goudy"/>
                <a:ea typeface="Sorts Mill Goudy"/>
                <a:cs typeface="Sorts Mill Goudy"/>
                <a:sym typeface="Sorts Mill Goudy"/>
              </a:rPr>
              <a:t>Multiple</a:t>
            </a:r>
            <a:r>
              <a:rPr lang="hu-HU" sz="1800" dirty="0">
                <a:latin typeface="Sorts Mill Goudy"/>
                <a:ea typeface="Sorts Mill Goudy"/>
                <a:cs typeface="Sorts Mill Goudy"/>
                <a:sym typeface="Sorts Mill Goudy"/>
              </a:rPr>
              <a:t> </a:t>
            </a:r>
            <a:r>
              <a:rPr lang="hu-HU" sz="1800" dirty="0" err="1">
                <a:latin typeface="Sorts Mill Goudy"/>
                <a:ea typeface="Sorts Mill Goudy"/>
                <a:cs typeface="Sorts Mill Goudy"/>
                <a:sym typeface="Sorts Mill Goudy"/>
              </a:rPr>
              <a:t>involvement</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en-US" sz="1800" dirty="0">
                <a:latin typeface="Sorts Mill Goudy"/>
                <a:ea typeface="Sorts Mill Goudy"/>
                <a:cs typeface="Sorts Mill Goudy"/>
                <a:sym typeface="Sorts Mill Goudy"/>
              </a:rPr>
              <a:t>Laboratory: there was no major difference</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r>
              <a:rPr lang="hu-HU" sz="1800" dirty="0" err="1">
                <a:latin typeface="Sorts Mill Goudy"/>
                <a:ea typeface="Sorts Mill Goudy"/>
                <a:cs typeface="Sorts Mill Goudy"/>
                <a:sym typeface="Sorts Mill Goudy"/>
              </a:rPr>
              <a:t>Symptoms</a:t>
            </a:r>
            <a:r>
              <a:rPr lang="hu-HU" sz="1800" dirty="0">
                <a:latin typeface="Sorts Mill Goudy"/>
                <a:ea typeface="Sorts Mill Goudy"/>
                <a:cs typeface="Sorts Mill Goudy"/>
                <a:sym typeface="Sorts Mill Goudy"/>
              </a:rPr>
              <a:t>:</a:t>
            </a:r>
          </a:p>
          <a:p>
            <a:pPr indent="-457200">
              <a:spcBef>
                <a:spcPts val="0"/>
              </a:spcBef>
              <a:buSzPct val="100000"/>
            </a:pPr>
            <a:r>
              <a:rPr lang="en-US" sz="1800" dirty="0">
                <a:latin typeface="Times New Roman" panose="02020603050405020304" pitchFamily="18" charset="0"/>
                <a:cs typeface="Times New Roman" panose="02020603050405020304" pitchFamily="18" charset="0"/>
              </a:rPr>
              <a:t>Swollen</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small</a:t>
            </a:r>
            <a:r>
              <a:rPr lang="en-US" sz="1800" dirty="0">
                <a:latin typeface="Times New Roman" panose="02020603050405020304" pitchFamily="18" charset="0"/>
                <a:cs typeface="Times New Roman" panose="02020603050405020304" pitchFamily="18" charset="0"/>
              </a:rPr>
              <a:t> lymph nodes in </a:t>
            </a:r>
            <a:r>
              <a:rPr lang="hu-HU" sz="1800" dirty="0" err="1">
                <a:latin typeface="Times New Roman" panose="02020603050405020304" pitchFamily="18" charset="0"/>
                <a:cs typeface="Times New Roman" panose="02020603050405020304" pitchFamily="18" charset="0"/>
              </a:rPr>
              <a:t>the</a:t>
            </a:r>
            <a:r>
              <a:rPr lang="en-US" sz="1800" dirty="0">
                <a:latin typeface="Times New Roman" panose="02020603050405020304" pitchFamily="18" charset="0"/>
                <a:cs typeface="Times New Roman" panose="02020603050405020304" pitchFamily="18" charset="0"/>
              </a:rPr>
              <a:t> neck</a:t>
            </a:r>
            <a:r>
              <a:rPr lang="hu-HU" sz="1800" dirty="0">
                <a:latin typeface="Times New Roman" panose="02020603050405020304" pitchFamily="18" charset="0"/>
                <a:cs typeface="Times New Roman" panose="02020603050405020304" pitchFamily="18" charset="0"/>
              </a:rPr>
              <a:t> and </a:t>
            </a:r>
            <a:r>
              <a:rPr lang="hu-HU" sz="1800" dirty="0" err="1">
                <a:latin typeface="Times New Roman" panose="02020603050405020304" pitchFamily="18" charset="0"/>
                <a:cs typeface="Times New Roman" panose="02020603050405020304" pitchFamily="18" charset="0"/>
              </a:rPr>
              <a:t>all</a:t>
            </a:r>
            <a:r>
              <a:rPr lang="hu-HU" sz="1800" dirty="0">
                <a:latin typeface="Times New Roman" panose="02020603050405020304" pitchFamily="18" charset="0"/>
                <a:cs typeface="Times New Roman" panose="02020603050405020304" pitchFamily="18" charset="0"/>
              </a:rPr>
              <a:t> over </a:t>
            </a:r>
            <a:r>
              <a:rPr lang="hu-HU" sz="1800" dirty="0" err="1">
                <a:latin typeface="Times New Roman" panose="02020603050405020304" pitchFamily="18" charset="0"/>
                <a:cs typeface="Times New Roman" panose="02020603050405020304" pitchFamily="18" charset="0"/>
              </a:rPr>
              <a:t>the</a:t>
            </a:r>
            <a:r>
              <a:rPr lang="hu-HU" sz="1800" dirty="0">
                <a:latin typeface="Times New Roman" panose="02020603050405020304" pitchFamily="18" charset="0"/>
                <a:cs typeface="Times New Roman" panose="02020603050405020304" pitchFamily="18" charset="0"/>
              </a:rPr>
              <a:t> body</a:t>
            </a:r>
            <a:endParaRPr lang="en-US" sz="1800" dirty="0">
              <a:latin typeface="Times New Roman" panose="02020603050405020304" pitchFamily="18" charset="0"/>
              <a:cs typeface="Times New Roman" panose="02020603050405020304" pitchFamily="18" charset="0"/>
            </a:endParaRPr>
          </a:p>
          <a:p>
            <a:pPr indent="-457200">
              <a:spcBef>
                <a:spcPts val="0"/>
              </a:spcBef>
              <a:buSzPct val="100000"/>
            </a:pPr>
            <a:r>
              <a:rPr lang="en-US" sz="1800" dirty="0">
                <a:latin typeface="Times New Roman" panose="02020603050405020304" pitchFamily="18" charset="0"/>
                <a:cs typeface="Times New Roman" panose="02020603050405020304" pitchFamily="18" charset="0"/>
              </a:rPr>
              <a:t>Persistent fatigue </a:t>
            </a:r>
          </a:p>
          <a:p>
            <a:pPr indent="-457200">
              <a:spcBef>
                <a:spcPts val="0"/>
              </a:spcBef>
              <a:buSzPct val="100000"/>
            </a:pPr>
            <a:r>
              <a:rPr lang="en-US" sz="1800" dirty="0">
                <a:latin typeface="Times New Roman" panose="02020603050405020304" pitchFamily="18" charset="0"/>
                <a:cs typeface="Times New Roman" panose="02020603050405020304" pitchFamily="18" charset="0"/>
              </a:rPr>
              <a:t>Night sweats </a:t>
            </a:r>
            <a:endParaRPr lang="hu-HU" sz="1800" dirty="0">
              <a:latin typeface="Times New Roman" panose="02020603050405020304" pitchFamily="18" charset="0"/>
              <a:cs typeface="Times New Roman" panose="02020603050405020304" pitchFamily="18" charset="0"/>
            </a:endParaRPr>
          </a:p>
          <a:p>
            <a:pPr indent="-457200">
              <a:spcBef>
                <a:spcPts val="0"/>
              </a:spcBef>
              <a:buSzPct val="100000"/>
            </a:pPr>
            <a:endParaRPr lang="hu-HU" sz="1800" dirty="0">
              <a:latin typeface="Times New Roman" panose="02020603050405020304" pitchFamily="18" charset="0"/>
              <a:cs typeface="Times New Roman" panose="02020603050405020304" pitchFamily="18" charset="0"/>
            </a:endParaRPr>
          </a:p>
          <a:p>
            <a:pPr marL="0" indent="0">
              <a:spcBef>
                <a:spcPts val="0"/>
              </a:spcBef>
              <a:buSzPct val="100000"/>
              <a:buNone/>
            </a:pPr>
            <a:r>
              <a:rPr lang="en-US" sz="1800" dirty="0">
                <a:latin typeface="Times New Roman" panose="02020603050405020304" pitchFamily="18" charset="0"/>
                <a:cs typeface="Times New Roman" panose="02020603050405020304" pitchFamily="18" charset="0"/>
              </a:rPr>
              <a:t>She goes for a check-up at the hospital every quarter, the last 3 times she has developed swollen lymph nodes in more and more places</a:t>
            </a:r>
          </a:p>
          <a:p>
            <a:pPr marL="0" lvl="0" indent="0">
              <a:lnSpc>
                <a:spcPct val="100000"/>
              </a:lnSpc>
              <a:spcBef>
                <a:spcPts val="600"/>
              </a:spcBef>
              <a:buNone/>
            </a:pPr>
            <a:endParaRPr lang="hu-HU"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13129" y="-3440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Conventional Treatment</a:t>
            </a: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p:txBody>
      </p:sp>
      <p:sp>
        <p:nvSpPr>
          <p:cNvPr id="271" name="Google Shape;271;p15"/>
          <p:cNvSpPr txBox="1">
            <a:spLocks noGrp="1"/>
          </p:cNvSpPr>
          <p:nvPr>
            <p:ph type="body" idx="1"/>
          </p:nvPr>
        </p:nvSpPr>
        <p:spPr>
          <a:xfrm>
            <a:off x="1190547" y="1075612"/>
            <a:ext cx="6509344" cy="485157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00000"/>
              </a:buClr>
              <a:buSzPct val="100000"/>
              <a:buNone/>
            </a:pPr>
            <a:r>
              <a:rPr lang="en-US" sz="1400" dirty="0">
                <a:solidFill>
                  <a:srgbClr val="000000"/>
                </a:solidFill>
                <a:latin typeface="Times New Roman"/>
                <a:ea typeface="Times New Roman"/>
                <a:cs typeface="Times New Roman"/>
                <a:sym typeface="Times New Roman"/>
              </a:rPr>
              <a:t>Several non-Hodgkin’s lymphoma treatments are available. Which treatment or combination of treatments is best for you will depend on the specifics of your lymphoma. </a:t>
            </a:r>
          </a:p>
          <a:p>
            <a:pPr marL="0" indent="0">
              <a:spcBef>
                <a:spcPts val="0"/>
              </a:spcBef>
              <a:buClr>
                <a:srgbClr val="000000"/>
              </a:buClr>
              <a:buSzPct val="100000"/>
              <a:buNone/>
            </a:pPr>
            <a:r>
              <a:rPr lang="en-US" sz="1400" dirty="0">
                <a:solidFill>
                  <a:srgbClr val="000000"/>
                </a:solidFill>
                <a:latin typeface="Times New Roman"/>
                <a:ea typeface="Times New Roman"/>
                <a:cs typeface="Times New Roman"/>
                <a:sym typeface="Times New Roman"/>
              </a:rPr>
              <a:t>        - If your lymphoma appears to be slow growing (indolent) and does not </a:t>
            </a:r>
          </a:p>
          <a:p>
            <a:pPr marL="0" indent="0">
              <a:spcBef>
                <a:spcPts val="0"/>
              </a:spcBef>
              <a:buClr>
                <a:srgbClr val="000000"/>
              </a:buClr>
              <a:buSzPct val="100000"/>
              <a:buNone/>
            </a:pPr>
            <a:r>
              <a:rPr lang="en-US" sz="1400" dirty="0">
                <a:solidFill>
                  <a:srgbClr val="000000"/>
                </a:solidFill>
                <a:latin typeface="Times New Roman"/>
                <a:ea typeface="Times New Roman"/>
                <a:cs typeface="Times New Roman"/>
                <a:sym typeface="Times New Roman"/>
              </a:rPr>
              <a:t>cause signs and symptoms, you may not need to be treated right away. </a:t>
            </a:r>
          </a:p>
          <a:p>
            <a:pPr marL="0" indent="0">
              <a:spcBef>
                <a:spcPts val="0"/>
              </a:spcBef>
              <a:buClr>
                <a:srgbClr val="000000"/>
              </a:buClr>
              <a:buSzPct val="100000"/>
              <a:buNone/>
            </a:pPr>
            <a:endParaRPr lang="en-US" sz="1400" dirty="0">
              <a:solidFill>
                <a:srgbClr val="000000"/>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Chemotherapy is a common initial treatment for non-Hodgkin’s lymphoma. It might also be an option if your lymphoma comes back after your initial treatments</a:t>
            </a:r>
          </a:p>
          <a:p>
            <a:pPr marL="742950" lvl="1"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For people with non-Hodgkin’s lymphoma, chemotherapy is also used as part of a bone marrow transplant, also known as a stem cell transplant. </a:t>
            </a:r>
          </a:p>
          <a:p>
            <a:pPr marL="457200" lvl="1" indent="0">
              <a:spcBef>
                <a:spcPts val="0"/>
              </a:spcBef>
              <a:buClr>
                <a:srgbClr val="000000"/>
              </a:buClr>
              <a:buSzPct val="100000"/>
              <a:buNone/>
            </a:pPr>
            <a:endParaRPr lang="en-US" sz="1400" dirty="0">
              <a:solidFill>
                <a:srgbClr val="000000"/>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Radiation therapy uses high-powered energy beams, such as x-rays and protons, to kill cancer cells. </a:t>
            </a:r>
          </a:p>
          <a:p>
            <a:pPr marL="742950" lvl="1"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For certain types of non-Hodgkin’s lymphoma, radiation therapy may be the only treatment you need, particularly if your lymphoma is slow growing and located in one or two spots </a:t>
            </a:r>
          </a:p>
          <a:p>
            <a:pPr marL="457200" lvl="1" indent="0">
              <a:spcBef>
                <a:spcPts val="0"/>
              </a:spcBef>
              <a:buClr>
                <a:srgbClr val="000000"/>
              </a:buClr>
              <a:buSzPct val="100000"/>
              <a:buNone/>
            </a:pPr>
            <a:endParaRPr lang="en-US" sz="1400" dirty="0">
              <a:solidFill>
                <a:srgbClr val="000000"/>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Targeted drug therapy treatments focus on specific abnormalities present within cancer cells by blocking these abnormalities, targeted drug treatments can cause cancer cells to die. </a:t>
            </a:r>
          </a:p>
          <a:p>
            <a:pPr marL="0" indent="0">
              <a:spcBef>
                <a:spcPts val="0"/>
              </a:spcBef>
              <a:buClr>
                <a:srgbClr val="000000"/>
              </a:buClr>
              <a:buSzPct val="100000"/>
              <a:buNone/>
            </a:pPr>
            <a:endParaRPr lang="en-US" sz="1400" dirty="0">
              <a:solidFill>
                <a:srgbClr val="000000"/>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Immunotherapy uses your immune system to fight cancer. Your body’s disease-fighting immune system may not attack your cancer because the cancer cells produce proteins that help them hide from the immune system cells. Immunotherapy works by interfering with that process. </a:t>
            </a:r>
          </a:p>
          <a:p>
            <a:pPr marL="742950" lvl="1" indent="-285750">
              <a:spcBef>
                <a:spcPts val="0"/>
              </a:spcBef>
              <a:buClr>
                <a:srgbClr val="000000"/>
              </a:buClr>
              <a:buSzPct val="100000"/>
            </a:pPr>
            <a:r>
              <a:rPr lang="en-US" sz="1400" dirty="0">
                <a:solidFill>
                  <a:srgbClr val="000000"/>
                </a:solidFill>
                <a:latin typeface="Times New Roman"/>
                <a:ea typeface="Times New Roman"/>
                <a:cs typeface="Times New Roman"/>
                <a:sym typeface="Times New Roman"/>
              </a:rPr>
              <a:t>Immunotherapy drugs may be an option for certain types of non-Hodgkin’s lymphoma if other treatments have not helped</a:t>
            </a:r>
            <a:endParaRPr lang="hu-HU" sz="1400" dirty="0">
              <a:solidFill>
                <a:srgbClr val="000000"/>
              </a:solidFill>
              <a:latin typeface="Times New Roman"/>
              <a:ea typeface="Times New Roman"/>
              <a:cs typeface="Times New Roman"/>
              <a:sym typeface="Times New Roman"/>
            </a:endParaRPr>
          </a:p>
          <a:p>
            <a:pPr marL="742950" lvl="1" indent="-285750">
              <a:spcBef>
                <a:spcPts val="0"/>
              </a:spcBef>
              <a:buClr>
                <a:srgbClr val="000000"/>
              </a:buClr>
              <a:buSzPct val="100000"/>
            </a:pPr>
            <a:endParaRPr lang="hu-HU" sz="1400" dirty="0">
              <a:solidFill>
                <a:srgbClr val="000000"/>
              </a:solidFill>
              <a:latin typeface="Times New Roman"/>
              <a:ea typeface="Times New Roman"/>
              <a:cs typeface="Times New Roman"/>
              <a:sym typeface="Times New Roman"/>
            </a:endParaRPr>
          </a:p>
          <a:p>
            <a:pPr marL="457200" lvl="1" indent="0">
              <a:spcBef>
                <a:spcPts val="0"/>
              </a:spcBef>
              <a:buClr>
                <a:srgbClr val="000000"/>
              </a:buClr>
              <a:buSzPct val="100000"/>
              <a:buNone/>
            </a:pPr>
            <a:r>
              <a:rPr lang="en-US" sz="1400" dirty="0">
                <a:solidFill>
                  <a:srgbClr val="000000"/>
                </a:solidFill>
                <a:latin typeface="Times New Roman"/>
                <a:ea typeface="Times New Roman"/>
                <a:cs typeface="Times New Roman"/>
                <a:sym typeface="Times New Roman"/>
              </a:rPr>
              <a:t> </a:t>
            </a:r>
            <a:br>
              <a:rPr lang="en-US" sz="1400" dirty="0">
                <a:solidFill>
                  <a:srgbClr val="000000"/>
                </a:solidFill>
                <a:latin typeface="Times New Roman"/>
                <a:ea typeface="Times New Roman"/>
                <a:cs typeface="Times New Roman"/>
                <a:sym typeface="Times New Roman"/>
              </a:rPr>
            </a:br>
            <a:endParaRPr lang="hu-HU" sz="1400" dirty="0">
              <a:solidFill>
                <a:srgbClr val="000000"/>
              </a:solidFill>
              <a:latin typeface="Times New Roman"/>
              <a:ea typeface="Times New Roman"/>
              <a:cs typeface="Times New Roman"/>
              <a:sym typeface="Times New Roman"/>
            </a:endParaRPr>
          </a:p>
          <a:p>
            <a:pPr marL="457200" lvl="1" indent="0">
              <a:spcBef>
                <a:spcPts val="0"/>
              </a:spcBef>
              <a:buClr>
                <a:srgbClr val="000000"/>
              </a:buClr>
              <a:buSzPct val="100000"/>
              <a:buNone/>
            </a:pPr>
            <a:r>
              <a:rPr lang="en-US" sz="2200" dirty="0">
                <a:solidFill>
                  <a:srgbClr val="FF0000"/>
                </a:solidFill>
                <a:latin typeface="Times New Roman"/>
                <a:ea typeface="Times New Roman"/>
                <a:cs typeface="Times New Roman"/>
                <a:sym typeface="Times New Roman"/>
              </a:rPr>
              <a:t>She does not receive special medication, and occasionally receives steroid injection treatment</a:t>
            </a:r>
            <a:br>
              <a:rPr lang="en-US" sz="2200" dirty="0">
                <a:solidFill>
                  <a:srgbClr val="FF0000"/>
                </a:solidFill>
                <a:latin typeface="Times New Roman"/>
                <a:ea typeface="Times New Roman"/>
                <a:cs typeface="Times New Roman"/>
                <a:sym typeface="Times New Roman"/>
              </a:rPr>
            </a:br>
            <a:endParaRPr lang="en-US" sz="2200" dirty="0">
              <a:solidFill>
                <a:srgbClr val="FF0000"/>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24248" y="-24167"/>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Method</a:t>
            </a:r>
            <a:r>
              <a:rPr lang="en-US" dirty="0">
                <a:latin typeface="Arial"/>
                <a:ea typeface="Arial"/>
                <a:cs typeface="Arial"/>
                <a:sym typeface="Arial"/>
              </a:rPr>
              <a:t> </a:t>
            </a:r>
            <a:endParaRPr dirty="0"/>
          </a:p>
        </p:txBody>
      </p:sp>
      <p:sp>
        <p:nvSpPr>
          <p:cNvPr id="284" name="Google Shape;284;p16"/>
          <p:cNvSpPr txBox="1">
            <a:spLocks noGrp="1"/>
          </p:cNvSpPr>
          <p:nvPr>
            <p:ph type="body" idx="1"/>
          </p:nvPr>
        </p:nvSpPr>
        <p:spPr>
          <a:xfrm>
            <a:off x="1234237" y="1260152"/>
            <a:ext cx="4780863" cy="4586072"/>
          </a:xfrm>
          <a:prstGeom prst="rect">
            <a:avLst/>
          </a:prstGeom>
          <a:noFill/>
          <a:ln>
            <a:noFill/>
          </a:ln>
        </p:spPr>
        <p:txBody>
          <a:bodyPr spcFirstLastPara="1" wrap="square" lIns="91425" tIns="45700" rIns="91425" bIns="45700" anchor="t" anchorCtr="0">
            <a:noAutofit/>
          </a:bodyPr>
          <a:lstStyle/>
          <a:p>
            <a:pPr lvl="0" fontAlgn="base">
              <a:spcBef>
                <a:spcPts val="0"/>
              </a:spcBef>
            </a:pPr>
            <a:r>
              <a:rPr lang="en-US" sz="1600" b="1" dirty="0">
                <a:solidFill>
                  <a:srgbClr val="000000"/>
                </a:solidFill>
                <a:latin typeface="Lustria"/>
              </a:rPr>
              <a:t>Proprietary blend I</a:t>
            </a:r>
            <a:r>
              <a:rPr lang="en-US" sz="1600" dirty="0">
                <a:solidFill>
                  <a:srgbClr val="000000"/>
                </a:solidFill>
                <a:latin typeface="Lustria"/>
              </a:rPr>
              <a:t>:</a:t>
            </a:r>
            <a:r>
              <a:rPr lang="hu-HU" sz="1600" dirty="0">
                <a:solidFill>
                  <a:srgbClr val="000000"/>
                </a:solidFill>
                <a:latin typeface="Lustria"/>
              </a:rPr>
              <a:t> </a:t>
            </a:r>
            <a:r>
              <a:rPr lang="en-US" sz="1600" dirty="0">
                <a:solidFill>
                  <a:srgbClr val="000000"/>
                </a:solidFill>
                <a:latin typeface="Lustria"/>
              </a:rPr>
              <a:t>2x</a:t>
            </a:r>
            <a:r>
              <a:rPr lang="hu-HU" sz="1600" dirty="0">
                <a:solidFill>
                  <a:srgbClr val="000000"/>
                </a:solidFill>
                <a:latin typeface="Lustria"/>
              </a:rPr>
              <a:t>5</a:t>
            </a:r>
            <a:r>
              <a:rPr lang="en-US" sz="1600" dirty="0">
                <a:solidFill>
                  <a:srgbClr val="000000"/>
                </a:solidFill>
                <a:latin typeface="Lustria"/>
              </a:rPr>
              <a:t> drops, morning and</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evening, for 3 days, then every 3 days then</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increased by 1-1 drops every 3 days </a:t>
            </a:r>
            <a:r>
              <a:rPr lang="en-US" sz="1600" dirty="0">
                <a:solidFill>
                  <a:srgbClr val="FF0000"/>
                </a:solidFill>
                <a:latin typeface="Lustria"/>
              </a:rPr>
              <a:t>to 2x</a:t>
            </a:r>
            <a:r>
              <a:rPr lang="hu-HU" sz="1600" dirty="0">
                <a:solidFill>
                  <a:srgbClr val="FF0000"/>
                </a:solidFill>
                <a:latin typeface="Lustria"/>
              </a:rPr>
              <a:t>12</a:t>
            </a:r>
          </a:p>
          <a:p>
            <a:pPr marL="0" lvl="0" indent="0" fontAlgn="base">
              <a:spcBef>
                <a:spcPts val="0"/>
              </a:spcBef>
              <a:buNone/>
            </a:pPr>
            <a:r>
              <a:rPr lang="en-US" sz="1600" dirty="0">
                <a:solidFill>
                  <a:srgbClr val="000000"/>
                </a:solidFill>
                <a:latin typeface="Lustria"/>
              </a:rPr>
              <a:t> </a:t>
            </a:r>
          </a:p>
          <a:p>
            <a:pPr lvl="0" fontAlgn="base">
              <a:spcBef>
                <a:spcPts val="0"/>
              </a:spcBef>
            </a:pPr>
            <a:r>
              <a:rPr lang="en-US" sz="1600" b="1" dirty="0">
                <a:solidFill>
                  <a:srgbClr val="000000"/>
                </a:solidFill>
                <a:latin typeface="Lustria"/>
              </a:rPr>
              <a:t>Proprietary blend III</a:t>
            </a:r>
            <a:r>
              <a:rPr lang="en-US" sz="1600" dirty="0">
                <a:solidFill>
                  <a:srgbClr val="000000"/>
                </a:solidFill>
                <a:latin typeface="Lustria"/>
              </a:rPr>
              <a:t>:</a:t>
            </a:r>
            <a:r>
              <a:rPr lang="hu-HU" sz="1600" dirty="0">
                <a:solidFill>
                  <a:srgbClr val="000000"/>
                </a:solidFill>
                <a:latin typeface="Lustria"/>
              </a:rPr>
              <a:t> 1/2 </a:t>
            </a:r>
            <a:r>
              <a:rPr lang="en-US" sz="1600" dirty="0">
                <a:solidFill>
                  <a:srgbClr val="000000"/>
                </a:solidFill>
                <a:latin typeface="Lustria"/>
              </a:rPr>
              <a:t>sachet in the morning</a:t>
            </a:r>
            <a:r>
              <a:rPr lang="hu-HU" sz="1600" dirty="0">
                <a:solidFill>
                  <a:srgbClr val="000000"/>
                </a:solidFill>
                <a:latin typeface="Lustria"/>
              </a:rPr>
              <a:t> </a:t>
            </a:r>
            <a:r>
              <a:rPr lang="en-US" sz="1600" dirty="0">
                <a:solidFill>
                  <a:srgbClr val="000000"/>
                </a:solidFill>
                <a:latin typeface="Lustria"/>
              </a:rPr>
              <a:t>for </a:t>
            </a:r>
            <a:r>
              <a:rPr lang="hu-HU" sz="1600" dirty="0">
                <a:solidFill>
                  <a:srgbClr val="000000"/>
                </a:solidFill>
                <a:latin typeface="Lustria"/>
              </a:rPr>
              <a:t>7</a:t>
            </a:r>
            <a:r>
              <a:rPr lang="en-US" sz="1600" dirty="0">
                <a:solidFill>
                  <a:srgbClr val="000000"/>
                </a:solidFill>
                <a:latin typeface="Lustria"/>
              </a:rPr>
              <a:t> days then 1 sachet in the morning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en-US" sz="1600" dirty="0">
                <a:solidFill>
                  <a:srgbClr val="000000"/>
                </a:solidFill>
                <a:latin typeface="Lustria"/>
              </a:rPr>
              <a:t> 1 sachet in the morning and 1 sachet in the evening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2 </a:t>
            </a:r>
            <a:r>
              <a:rPr lang="hu-HU" sz="1600" dirty="0" err="1">
                <a:solidFill>
                  <a:srgbClr val="000000"/>
                </a:solidFill>
                <a:latin typeface="Lustria"/>
              </a:rPr>
              <a:t>sachet</a:t>
            </a:r>
            <a:r>
              <a:rPr lang="hu-HU" sz="1600" dirty="0">
                <a:solidFill>
                  <a:srgbClr val="000000"/>
                </a:solidFill>
                <a:latin typeface="Lustria"/>
              </a:rPr>
              <a:t>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and 1 </a:t>
            </a:r>
            <a:r>
              <a:rPr lang="hu-HU" sz="1600" dirty="0" err="1">
                <a:solidFill>
                  <a:srgbClr val="000000"/>
                </a:solidFill>
                <a:latin typeface="Lustria"/>
              </a:rPr>
              <a:t>sachet</a:t>
            </a:r>
            <a:r>
              <a:rPr lang="hu-HU" sz="1600" dirty="0">
                <a:solidFill>
                  <a:srgbClr val="000000"/>
                </a:solidFill>
                <a:latin typeface="Lustria"/>
              </a:rPr>
              <a:t>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evening</a:t>
            </a:r>
            <a:r>
              <a:rPr lang="en-US" sz="1600" dirty="0">
                <a:solidFill>
                  <a:srgbClr val="000000"/>
                </a:solidFill>
                <a:latin typeface="Lustria"/>
              </a:rPr>
              <a:t> </a:t>
            </a:r>
            <a:endParaRPr lang="hu-HU" sz="1600" dirty="0">
              <a:solidFill>
                <a:srgbClr val="000000"/>
              </a:solidFill>
              <a:latin typeface="Lustria"/>
            </a:endParaRPr>
          </a:p>
          <a:p>
            <a:pPr lvl="0" fontAlgn="base">
              <a:spcBef>
                <a:spcPts val="0"/>
              </a:spcBef>
            </a:pPr>
            <a:endParaRPr lang="hu-HU" sz="1600" b="1" dirty="0">
              <a:solidFill>
                <a:srgbClr val="000000"/>
              </a:solidFill>
              <a:latin typeface="Lustria"/>
            </a:endParaRPr>
          </a:p>
          <a:p>
            <a:pPr lvl="0" fontAlgn="base">
              <a:spcBef>
                <a:spcPts val="0"/>
              </a:spcBef>
            </a:pPr>
            <a:r>
              <a:rPr lang="en-US" sz="1600" b="1" dirty="0">
                <a:solidFill>
                  <a:srgbClr val="000000"/>
                </a:solidFill>
                <a:latin typeface="Lustria"/>
              </a:rPr>
              <a:t>Proprietary blend IV</a:t>
            </a:r>
            <a:r>
              <a:rPr lang="en-US" sz="1600" dirty="0">
                <a:solidFill>
                  <a:srgbClr val="000000"/>
                </a:solidFill>
                <a:latin typeface="Lustria"/>
              </a:rPr>
              <a:t>: 1 teaspoon in the</a:t>
            </a:r>
          </a:p>
          <a:p>
            <a:pPr marL="0" lvl="0" indent="0" fontAlgn="base">
              <a:spcBef>
                <a:spcPts val="0"/>
              </a:spcBef>
              <a:buNone/>
            </a:pPr>
            <a:r>
              <a:rPr lang="hu-HU" sz="1600" dirty="0">
                <a:solidFill>
                  <a:srgbClr val="000000"/>
                </a:solidFill>
                <a:latin typeface="Lustria"/>
              </a:rPr>
              <a:t>          m</a:t>
            </a:r>
            <a:r>
              <a:rPr lang="en-US" sz="1600" dirty="0" err="1">
                <a:solidFill>
                  <a:srgbClr val="000000"/>
                </a:solidFill>
                <a:latin typeface="Lustria"/>
              </a:rPr>
              <a:t>orning</a:t>
            </a:r>
            <a:endParaRPr lang="hu-HU" sz="1600" dirty="0">
              <a:solidFill>
                <a:srgbClr val="000000"/>
              </a:solidFill>
              <a:latin typeface="Lustria"/>
            </a:endParaRPr>
          </a:p>
          <a:p>
            <a:pPr marL="0" lvl="0" indent="0" fontAlgn="base">
              <a:spcBef>
                <a:spcPts val="0"/>
              </a:spcBef>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V</a:t>
            </a:r>
            <a:r>
              <a:rPr lang="en-US" sz="1600" dirty="0">
                <a:solidFill>
                  <a:srgbClr val="000000"/>
                </a:solidFill>
                <a:latin typeface="Lustria"/>
              </a:rPr>
              <a:t>: </a:t>
            </a:r>
            <a:r>
              <a:rPr lang="hu-HU" sz="1600" dirty="0">
                <a:solidFill>
                  <a:srgbClr val="000000"/>
                </a:solidFill>
                <a:latin typeface="Lustria"/>
              </a:rPr>
              <a:t>1</a:t>
            </a:r>
            <a:r>
              <a:rPr lang="en-US" sz="1600" dirty="0">
                <a:solidFill>
                  <a:srgbClr val="000000"/>
                </a:solidFill>
                <a:latin typeface="Lustria"/>
              </a:rPr>
              <a:t> teaspoon in the</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in the evening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1 </a:t>
            </a:r>
            <a:r>
              <a:rPr lang="hu-HU" sz="1600" dirty="0" err="1">
                <a:solidFill>
                  <a:srgbClr val="000000"/>
                </a:solidFill>
                <a:latin typeface="Lustria"/>
              </a:rPr>
              <a:t>teaspoon</a:t>
            </a:r>
            <a:r>
              <a:rPr lang="hu-HU" sz="1600" dirty="0">
                <a:solidFill>
                  <a:srgbClr val="000000"/>
                </a:solidFill>
                <a:latin typeface="Lustria"/>
              </a:rPr>
              <a:t> in</a:t>
            </a:r>
          </a:p>
          <a:p>
            <a:pPr marL="0" lvl="0" indent="0" fontAlgn="base">
              <a:spcBef>
                <a:spcPts val="0"/>
              </a:spcBef>
              <a:buNone/>
            </a:pPr>
            <a:r>
              <a:rPr lang="hu-HU" sz="1600" dirty="0">
                <a:solidFill>
                  <a:srgbClr val="000000"/>
                </a:solidFill>
                <a:latin typeface="Lustria"/>
              </a:rPr>
              <a:t>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and 1 </a:t>
            </a:r>
            <a:r>
              <a:rPr lang="hu-HU" sz="1600" dirty="0" err="1">
                <a:solidFill>
                  <a:srgbClr val="000000"/>
                </a:solidFill>
                <a:latin typeface="Lustria"/>
              </a:rPr>
              <a:t>teaspoon</a:t>
            </a:r>
            <a:r>
              <a:rPr lang="hu-HU" sz="1600" dirty="0">
                <a:solidFill>
                  <a:srgbClr val="000000"/>
                </a:solidFill>
                <a:latin typeface="Lustria"/>
              </a:rPr>
              <a:t>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evening</a:t>
            </a:r>
            <a:endParaRPr lang="hu-HU" sz="1600" dirty="0">
              <a:solidFill>
                <a:srgbClr val="000000"/>
              </a:solidFill>
              <a:latin typeface="Lustria"/>
            </a:endParaRPr>
          </a:p>
          <a:p>
            <a:pPr marL="0" lvl="0" indent="0" fontAlgn="base">
              <a:spcBef>
                <a:spcPts val="0"/>
              </a:spcBef>
            </a:pPr>
            <a:endParaRPr lang="en-US" sz="1600" dirty="0">
              <a:solidFill>
                <a:srgbClr val="000000"/>
              </a:solidFill>
              <a:latin typeface="Lustria"/>
            </a:endParaRPr>
          </a:p>
          <a:p>
            <a:pPr lvl="0" fontAlgn="base">
              <a:spcBef>
                <a:spcPts val="0"/>
              </a:spcBef>
            </a:pPr>
            <a:r>
              <a:rPr lang="en-US" sz="1600" b="1" dirty="0">
                <a:solidFill>
                  <a:srgbClr val="000000"/>
                </a:solidFill>
                <a:latin typeface="Lustria"/>
              </a:rPr>
              <a:t>Proprietary blend VI</a:t>
            </a:r>
            <a:r>
              <a:rPr lang="en-US" sz="1600" dirty="0">
                <a:solidFill>
                  <a:srgbClr val="000000"/>
                </a:solidFill>
                <a:latin typeface="Lustria"/>
              </a:rPr>
              <a:t>: </a:t>
            </a:r>
            <a:r>
              <a:rPr lang="hu-HU" sz="1600" dirty="0">
                <a:solidFill>
                  <a:srgbClr val="000000"/>
                </a:solidFill>
                <a:latin typeface="Lustria"/>
              </a:rPr>
              <a:t>1</a:t>
            </a:r>
            <a:r>
              <a:rPr lang="en-US" sz="1600" dirty="0">
                <a:solidFill>
                  <a:srgbClr val="000000"/>
                </a:solidFill>
                <a:latin typeface="Lustria"/>
              </a:rPr>
              <a:t> in the</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morning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1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t>
            </a:r>
          </a:p>
          <a:p>
            <a:pPr marL="0" lvl="0" indent="0" fontAlgn="base">
              <a:spcBef>
                <a:spcPts val="0"/>
              </a:spcBef>
              <a:buNone/>
            </a:pPr>
            <a:r>
              <a:rPr lang="hu-HU" sz="1600" dirty="0">
                <a:solidFill>
                  <a:srgbClr val="000000"/>
                </a:solidFill>
                <a:latin typeface="Lustria"/>
              </a:rPr>
              <a:t>          </a:t>
            </a:r>
            <a:r>
              <a:rPr lang="en-US" sz="1600" dirty="0">
                <a:solidFill>
                  <a:srgbClr val="000000"/>
                </a:solidFill>
                <a:latin typeface="Lustria"/>
              </a:rPr>
              <a:t>and </a:t>
            </a:r>
            <a:r>
              <a:rPr lang="hu-HU" sz="1600" dirty="0">
                <a:solidFill>
                  <a:srgbClr val="000000"/>
                </a:solidFill>
                <a:latin typeface="Lustria"/>
              </a:rPr>
              <a:t>1</a:t>
            </a:r>
            <a:r>
              <a:rPr lang="en-US" sz="1600" dirty="0">
                <a:solidFill>
                  <a:srgbClr val="000000"/>
                </a:solidFill>
                <a:latin typeface="Lustria"/>
              </a:rPr>
              <a:t> in the evening</a:t>
            </a:r>
            <a:r>
              <a:rPr lang="hu-HU" sz="1600" dirty="0">
                <a:solidFill>
                  <a:srgbClr val="000000"/>
                </a:solidFill>
                <a:latin typeface="Lustria"/>
              </a:rPr>
              <a:t>  </a:t>
            </a:r>
            <a:r>
              <a:rPr lang="hu-HU" sz="1600" dirty="0" err="1">
                <a:solidFill>
                  <a:srgbClr val="000000"/>
                </a:solidFill>
                <a:latin typeface="Lustria"/>
              </a:rPr>
              <a:t>for</a:t>
            </a:r>
            <a:r>
              <a:rPr lang="hu-HU" sz="1600" dirty="0">
                <a:solidFill>
                  <a:srgbClr val="000000"/>
                </a:solidFill>
                <a:latin typeface="Lustria"/>
              </a:rPr>
              <a:t> 7 </a:t>
            </a:r>
            <a:r>
              <a:rPr lang="hu-HU" sz="1600" dirty="0" err="1">
                <a:solidFill>
                  <a:srgbClr val="000000"/>
                </a:solidFill>
                <a:latin typeface="Lustria"/>
              </a:rPr>
              <a:t>days</a:t>
            </a:r>
            <a:r>
              <a:rPr lang="hu-HU" sz="1600" dirty="0">
                <a:solidFill>
                  <a:srgbClr val="000000"/>
                </a:solidFill>
                <a:latin typeface="Lustria"/>
              </a:rPr>
              <a:t> </a:t>
            </a:r>
            <a:r>
              <a:rPr lang="hu-HU" sz="1600" dirty="0" err="1">
                <a:solidFill>
                  <a:srgbClr val="000000"/>
                </a:solidFill>
                <a:latin typeface="Lustria"/>
              </a:rPr>
              <a:t>then</a:t>
            </a:r>
            <a:r>
              <a:rPr lang="hu-HU" sz="1600" dirty="0">
                <a:solidFill>
                  <a:srgbClr val="000000"/>
                </a:solidFill>
                <a:latin typeface="Lustria"/>
              </a:rPr>
              <a:t> 2 in </a:t>
            </a:r>
            <a:r>
              <a:rPr lang="hu-HU" sz="1600" dirty="0" err="1">
                <a:solidFill>
                  <a:srgbClr val="000000"/>
                </a:solidFill>
                <a:latin typeface="Lustria"/>
              </a:rPr>
              <a:t>the</a:t>
            </a:r>
            <a:endParaRPr lang="hu-HU" sz="1600" dirty="0">
              <a:solidFill>
                <a:srgbClr val="000000"/>
              </a:solidFill>
              <a:latin typeface="Lustria"/>
            </a:endParaRPr>
          </a:p>
          <a:p>
            <a:pPr marL="0" lvl="0" indent="0" fontAlgn="base">
              <a:spcBef>
                <a:spcPts val="0"/>
              </a:spcBef>
              <a:buNone/>
            </a:pPr>
            <a:r>
              <a:rPr lang="hu-HU" sz="1600" dirty="0">
                <a:solidFill>
                  <a:srgbClr val="000000"/>
                </a:solidFill>
                <a:latin typeface="Lustria"/>
              </a:rPr>
              <a:t>          </a:t>
            </a:r>
            <a:r>
              <a:rPr lang="hu-HU" sz="1600" dirty="0" err="1">
                <a:solidFill>
                  <a:srgbClr val="000000"/>
                </a:solidFill>
                <a:latin typeface="Lustria"/>
              </a:rPr>
              <a:t>morning</a:t>
            </a:r>
            <a:r>
              <a:rPr lang="hu-HU" sz="1600" dirty="0">
                <a:solidFill>
                  <a:srgbClr val="000000"/>
                </a:solidFill>
                <a:latin typeface="Lustria"/>
              </a:rPr>
              <a:t> and 2 in </a:t>
            </a:r>
            <a:r>
              <a:rPr lang="hu-HU" sz="1600" dirty="0" err="1">
                <a:solidFill>
                  <a:srgbClr val="000000"/>
                </a:solidFill>
                <a:latin typeface="Lustria"/>
              </a:rPr>
              <a:t>the</a:t>
            </a:r>
            <a:r>
              <a:rPr lang="hu-HU" sz="1600" dirty="0">
                <a:solidFill>
                  <a:srgbClr val="000000"/>
                </a:solidFill>
                <a:latin typeface="Lustria"/>
              </a:rPr>
              <a:t> </a:t>
            </a:r>
            <a:r>
              <a:rPr lang="hu-HU" sz="1600" dirty="0" err="1">
                <a:solidFill>
                  <a:srgbClr val="000000"/>
                </a:solidFill>
                <a:latin typeface="Lustria"/>
              </a:rPr>
              <a:t>evening</a:t>
            </a:r>
            <a:endParaRPr lang="hu-HU" sz="1600" dirty="0">
              <a:solidFill>
                <a:srgbClr val="000000"/>
              </a:solidFill>
              <a:latin typeface="Lustria"/>
            </a:endParaRPr>
          </a:p>
          <a:p>
            <a:pPr marL="0" lvl="0" indent="0" fontAlgn="base">
              <a:spcBef>
                <a:spcPts val="0"/>
              </a:spcBef>
            </a:pPr>
            <a:endParaRPr lang="hu-HU" sz="1600" dirty="0">
              <a:solidFill>
                <a:srgbClr val="000000"/>
              </a:solidFill>
              <a:latin typeface="Lustria"/>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742415" y="640193"/>
            <a:ext cx="36858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PROPRIETARY BLENDS LEGEND </a:t>
            </a:r>
            <a:endParaRPr dirty="0"/>
          </a:p>
        </p:txBody>
      </p:sp>
      <p:pic>
        <p:nvPicPr>
          <p:cNvPr id="289" name="Google Shape;289;p16" descr="Text, letter&#10;&#10;Description automatically generated"/>
          <p:cNvPicPr preferRelativeResize="0"/>
          <p:nvPr/>
        </p:nvPicPr>
        <p:blipFill rotWithShape="1">
          <a:blip r:embed="rId3">
            <a:alphaModFix/>
          </a:blip>
          <a:srcRect/>
          <a:stretch/>
        </p:blipFill>
        <p:spPr>
          <a:xfrm>
            <a:off x="6772409" y="1260152"/>
            <a:ext cx="4638708" cy="4535424"/>
          </a:xfrm>
          <a:prstGeom prst="rect">
            <a:avLst/>
          </a:prstGeom>
          <a:noFill/>
          <a:ln>
            <a:noFill/>
          </a:ln>
        </p:spPr>
      </p:pic>
      <p:pic>
        <p:nvPicPr>
          <p:cNvPr id="290" name="Google Shape;290;p16" descr="Picture 7"/>
          <p:cNvPicPr preferRelativeResize="0"/>
          <p:nvPr/>
        </p:nvPicPr>
        <p:blipFill rotWithShape="1">
          <a:blip r:embed="rId4">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indent="0" fontAlgn="base">
              <a:spcBef>
                <a:spcPts val="0"/>
              </a:spcBef>
            </a:pPr>
            <a:r>
              <a:rPr lang="hu-HU" sz="2000" dirty="0">
                <a:solidFill>
                  <a:srgbClr val="000000"/>
                </a:solidFill>
                <a:latin typeface="Lustria"/>
              </a:rPr>
              <a:t>            </a:t>
            </a:r>
            <a:r>
              <a:rPr lang="en-US" sz="2000" dirty="0">
                <a:solidFill>
                  <a:srgbClr val="000000"/>
                </a:solidFill>
                <a:latin typeface="Lustria"/>
              </a:rPr>
              <a:t>Exercises to achieve a positive mental and emotional state</a:t>
            </a:r>
          </a:p>
          <a:p>
            <a:pPr marL="0" lvl="0" indent="0" fontAlgn="base">
              <a:spcBef>
                <a:spcPts val="0"/>
              </a:spcBef>
            </a:pPr>
            <a:r>
              <a:rPr lang="hu-HU" sz="2000" dirty="0">
                <a:solidFill>
                  <a:srgbClr val="000000"/>
                </a:solidFill>
                <a:latin typeface="Arial" panose="020B0604020202020204" pitchFamily="34" charset="0"/>
              </a:rPr>
              <a:t>          </a:t>
            </a:r>
            <a:r>
              <a:rPr lang="en-US" sz="2000" dirty="0">
                <a:solidFill>
                  <a:srgbClr val="000000"/>
                </a:solidFill>
                <a:latin typeface="Arial" panose="020B0604020202020204" pitchFamily="34" charset="0"/>
              </a:rPr>
              <a:t>(</a:t>
            </a:r>
            <a:r>
              <a:rPr lang="en-US" sz="2000" dirty="0" err="1">
                <a:solidFill>
                  <a:srgbClr val="000000"/>
                </a:solidFill>
                <a:latin typeface="Arial" panose="020B0604020202020204" pitchFamily="34" charset="0"/>
              </a:rPr>
              <a:t>e.g</a:t>
            </a:r>
            <a:r>
              <a:rPr lang="en-US" sz="2000" dirty="0">
                <a:solidFill>
                  <a:srgbClr val="000000"/>
                </a:solidFill>
                <a:latin typeface="Arial" panose="020B0604020202020204" pitchFamily="34" charset="0"/>
              </a:rPr>
              <a:t>: Yoga, meditation, breathing exercises, stress management)</a:t>
            </a:r>
            <a:endParaRPr lang="hu-HU" sz="2000" dirty="0">
              <a:solidFill>
                <a:srgbClr val="000000"/>
              </a:solidFill>
              <a:latin typeface="Arial" panose="020B0604020202020204" pitchFamily="34" charset="0"/>
            </a:endParaRPr>
          </a:p>
          <a:p>
            <a:pPr marL="0" lvl="0" indent="0" fontAlgn="base">
              <a:spcBef>
                <a:spcPts val="0"/>
              </a:spcBef>
            </a:pPr>
            <a:r>
              <a:rPr lang="hu-HU" sz="2000" dirty="0">
                <a:solidFill>
                  <a:srgbClr val="000000"/>
                </a:solidFill>
                <a:latin typeface="Arial" panose="020B0604020202020204" pitchFamily="34" charset="0"/>
              </a:rPr>
              <a:t>      </a:t>
            </a:r>
          </a:p>
          <a:p>
            <a:pPr marL="0" lvl="0" indent="0" fontAlgn="base">
              <a:spcBef>
                <a:spcPts val="0"/>
              </a:spcBef>
            </a:pPr>
            <a:endParaRPr lang="hu-HU" sz="2000" dirty="0">
              <a:solidFill>
                <a:srgbClr val="000000"/>
              </a:solidFill>
              <a:latin typeface="Arial" panose="020B0604020202020204" pitchFamily="34" charset="0"/>
            </a:endParaRPr>
          </a:p>
          <a:p>
            <a:pPr marL="0" lvl="0" indent="0" fontAlgn="base">
              <a:spcBef>
                <a:spcPts val="0"/>
              </a:spcBef>
            </a:pPr>
            <a:r>
              <a:rPr lang="hu-HU" sz="2000" dirty="0">
                <a:solidFill>
                  <a:srgbClr val="000000"/>
                </a:solidFill>
                <a:latin typeface="Arial" panose="020B0604020202020204" pitchFamily="34" charset="0"/>
              </a:rPr>
              <a:t>         </a:t>
            </a:r>
            <a:r>
              <a:rPr lang="en-US" sz="2000" dirty="0">
                <a:solidFill>
                  <a:srgbClr val="000000"/>
                </a:solidFill>
                <a:latin typeface="Lustria"/>
              </a:rPr>
              <a:t>A special diet based on my personal experience (more than 10 years)</a:t>
            </a:r>
            <a:endParaRPr lang="hu-HU" sz="2000" dirty="0">
              <a:solidFill>
                <a:srgbClr val="000000"/>
              </a:solidFill>
              <a:latin typeface="Lustria"/>
            </a:endParaRPr>
          </a:p>
          <a:p>
            <a:pPr marL="0" lvl="0" indent="0" fontAlgn="base">
              <a:spcBef>
                <a:spcPts val="0"/>
              </a:spcBef>
            </a:pPr>
            <a:r>
              <a:rPr lang="hu-HU" sz="2000" dirty="0">
                <a:solidFill>
                  <a:srgbClr val="000000"/>
                </a:solidFill>
                <a:latin typeface="Lustria"/>
              </a:rPr>
              <a:t>            (</a:t>
            </a:r>
            <a:r>
              <a:rPr lang="hu-HU" sz="2000" dirty="0" err="1">
                <a:solidFill>
                  <a:srgbClr val="000000"/>
                </a:solidFill>
                <a:latin typeface="Lustria"/>
              </a:rPr>
              <a:t>e.g</a:t>
            </a:r>
            <a:r>
              <a:rPr lang="hu-HU" sz="2000" dirty="0">
                <a:solidFill>
                  <a:srgbClr val="000000"/>
                </a:solidFill>
                <a:latin typeface="Lustria"/>
              </a:rPr>
              <a:t>: </a:t>
            </a:r>
            <a:r>
              <a:rPr lang="en-US" sz="2000" dirty="0">
                <a:solidFill>
                  <a:srgbClr val="000000"/>
                </a:solidFill>
                <a:latin typeface="Lustria"/>
              </a:rPr>
              <a:t>refined carbohydrates and animal protein free</a:t>
            </a:r>
            <a:r>
              <a:rPr lang="hu-HU" sz="2000" dirty="0">
                <a:solidFill>
                  <a:srgbClr val="000000"/>
                </a:solidFill>
                <a:latin typeface="Lustria"/>
              </a:rPr>
              <a:t>, </a:t>
            </a:r>
            <a:r>
              <a:rPr lang="hu-HU" sz="2000" dirty="0" err="1">
                <a:solidFill>
                  <a:srgbClr val="000000"/>
                </a:solidFill>
                <a:latin typeface="Lustria"/>
              </a:rPr>
              <a:t>vegetable</a:t>
            </a:r>
            <a:r>
              <a:rPr lang="hu-HU" sz="2000" dirty="0">
                <a:solidFill>
                  <a:srgbClr val="000000"/>
                </a:solidFill>
                <a:latin typeface="Lustria"/>
              </a:rPr>
              <a:t> </a:t>
            </a:r>
            <a:r>
              <a:rPr lang="hu-HU" sz="2000" dirty="0" err="1">
                <a:solidFill>
                  <a:srgbClr val="000000"/>
                </a:solidFill>
                <a:latin typeface="Lustria"/>
              </a:rPr>
              <a:t>based</a:t>
            </a:r>
            <a:r>
              <a:rPr lang="hu-HU" sz="2000" dirty="0">
                <a:solidFill>
                  <a:srgbClr val="000000"/>
                </a:solidFill>
                <a:latin typeface="Lustria"/>
              </a:rPr>
              <a:t>, </a:t>
            </a:r>
            <a:r>
              <a:rPr lang="hu-HU" sz="2000" dirty="0" err="1">
                <a:solidFill>
                  <a:srgbClr val="000000"/>
                </a:solidFill>
                <a:latin typeface="Lustria"/>
              </a:rPr>
              <a:t>gluten</a:t>
            </a:r>
            <a:r>
              <a:rPr lang="hu-HU" sz="2000" dirty="0">
                <a:solidFill>
                  <a:srgbClr val="000000"/>
                </a:solidFill>
                <a:latin typeface="Lustria"/>
              </a:rPr>
              <a:t>-free)</a:t>
            </a:r>
            <a:endParaRPr lang="en-US" sz="2000" dirty="0">
              <a:solidFill>
                <a:srgbClr val="000000"/>
              </a:solidFill>
              <a:latin typeface="Lustria"/>
            </a:endParaRPr>
          </a:p>
          <a:p>
            <a:pPr fontAlgn="base">
              <a:spcBef>
                <a:spcPts val="0"/>
              </a:spcBef>
            </a:pPr>
            <a:endParaRPr lang="en-US" sz="2000" dirty="0">
              <a:solidFill>
                <a:srgbClr val="000000"/>
              </a:solidFill>
              <a:latin typeface="Lustria"/>
            </a:endParaRPr>
          </a:p>
          <a:p>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hu-HU" sz="1800" dirty="0" err="1">
                <a:latin typeface="Calibri" panose="020F0502020204030204" pitchFamily="34" charset="0"/>
                <a:ea typeface="Sorts Mill Goudy"/>
                <a:cs typeface="Calibri" panose="020F0502020204030204" pitchFamily="34" charset="0"/>
                <a:sym typeface="Sorts Mill Goudy"/>
              </a:rPr>
              <a:t>After</a:t>
            </a:r>
            <a:r>
              <a:rPr lang="hu-HU" sz="1800" dirty="0">
                <a:latin typeface="Calibri" panose="020F0502020204030204" pitchFamily="34" charset="0"/>
                <a:ea typeface="Sorts Mill Goudy"/>
                <a:cs typeface="Calibri" panose="020F0502020204030204" pitchFamily="34" charset="0"/>
                <a:sym typeface="Sorts Mill Goudy"/>
              </a:rPr>
              <a:t> 1 </a:t>
            </a:r>
            <a:r>
              <a:rPr lang="hu-HU" sz="1800" dirty="0" err="1">
                <a:latin typeface="Calibri" panose="020F0502020204030204" pitchFamily="34" charset="0"/>
                <a:ea typeface="Sorts Mill Goudy"/>
                <a:cs typeface="Calibri" panose="020F0502020204030204" pitchFamily="34" charset="0"/>
                <a:sym typeface="Sorts Mill Goudy"/>
              </a:rPr>
              <a:t>months</a:t>
            </a:r>
            <a:r>
              <a:rPr lang="hu-HU" sz="1800" dirty="0">
                <a:latin typeface="Calibri" panose="020F0502020204030204" pitchFamily="34" charset="0"/>
                <a:ea typeface="Sorts Mill Goudy"/>
                <a:cs typeface="Calibri" panose="020F0502020204030204" pitchFamily="34" charset="0"/>
                <a:sym typeface="Sorts Mill Goudy"/>
              </a:rPr>
              <a:t>: </a:t>
            </a:r>
          </a:p>
          <a:p>
            <a:pPr marL="0" lvl="0" indent="0">
              <a:lnSpc>
                <a:spcPct val="100000"/>
              </a:lnSpc>
              <a:spcBef>
                <a:spcPts val="0"/>
              </a:spcBef>
              <a:buClr>
                <a:srgbClr val="000000"/>
              </a:buClr>
              <a:buSzPts val="1600"/>
              <a:buNone/>
            </a:pPr>
            <a:r>
              <a:rPr lang="en-US" sz="1800" dirty="0">
                <a:latin typeface="Calibri" panose="020F0502020204030204" pitchFamily="34" charset="0"/>
                <a:ea typeface="Sorts Mill Goudy"/>
                <a:cs typeface="Calibri" panose="020F0502020204030204" pitchFamily="34" charset="0"/>
                <a:sym typeface="Sorts Mill Goudy"/>
              </a:rPr>
              <a:t>fatigue and night sweats </a:t>
            </a:r>
            <a:r>
              <a:rPr lang="hu-HU" sz="1800" dirty="0" err="1">
                <a:latin typeface="Calibri" panose="020F0502020204030204" pitchFamily="34" charset="0"/>
                <a:ea typeface="Sorts Mill Goudy"/>
                <a:cs typeface="Calibri" panose="020F0502020204030204" pitchFamily="34" charset="0"/>
                <a:sym typeface="Sorts Mill Goudy"/>
              </a:rPr>
              <a:t>decreased</a:t>
            </a:r>
            <a:endParaRPr sz="1800" b="0" i="0" u="none" strike="noStrike"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endParaRPr lang="hu-HU" sz="1800" dirty="0">
              <a:latin typeface="Calibri" panose="020F0502020204030204" pitchFamily="34" charset="0"/>
              <a:cs typeface="Calibri" panose="020F0502020204030204" pitchFamily="34" charset="0"/>
              <a:sym typeface="Sorts Mill Goudy"/>
            </a:endParaRPr>
          </a:p>
          <a:p>
            <a:pPr marL="0" lvl="0" indent="0">
              <a:lnSpc>
                <a:spcPct val="100000"/>
              </a:lnSpc>
              <a:spcBef>
                <a:spcPts val="600"/>
              </a:spcBef>
              <a:buNone/>
            </a:pPr>
            <a:r>
              <a:rPr lang="hu-HU" sz="1800" dirty="0" err="1"/>
              <a:t>After</a:t>
            </a:r>
            <a:r>
              <a:rPr lang="hu-HU" sz="1800" dirty="0"/>
              <a:t> 3 </a:t>
            </a:r>
            <a:r>
              <a:rPr lang="hu-HU" sz="1800" dirty="0" err="1"/>
              <a:t>months</a:t>
            </a:r>
            <a:r>
              <a:rPr lang="hu-HU" sz="1800" dirty="0"/>
              <a:t>:</a:t>
            </a:r>
          </a:p>
          <a:p>
            <a:pPr marL="0" lvl="0" indent="0">
              <a:lnSpc>
                <a:spcPct val="100000"/>
              </a:lnSpc>
              <a:spcBef>
                <a:spcPts val="600"/>
              </a:spcBef>
              <a:buNone/>
            </a:pPr>
            <a:r>
              <a:rPr lang="hu-HU" sz="1800" dirty="0"/>
              <a:t>f</a:t>
            </a:r>
            <a:r>
              <a:rPr lang="en-US" sz="1800" dirty="0" err="1"/>
              <a:t>atigue</a:t>
            </a:r>
            <a:r>
              <a:rPr lang="en-US" sz="1800" dirty="0"/>
              <a:t> and night sweats are gone</a:t>
            </a:r>
            <a:endParaRPr lang="hu-HU" sz="1800" dirty="0"/>
          </a:p>
          <a:p>
            <a:pPr marL="0" lvl="0" indent="0">
              <a:lnSpc>
                <a:spcPct val="100000"/>
              </a:lnSpc>
              <a:spcBef>
                <a:spcPts val="600"/>
              </a:spcBef>
              <a:buNone/>
            </a:pPr>
            <a:r>
              <a:rPr lang="hu-HU" sz="1800" dirty="0"/>
              <a:t>N</a:t>
            </a:r>
            <a:r>
              <a:rPr lang="en-US" sz="1800" dirty="0"/>
              <a:t>o new lymph node swelling developed, and the swelling of the existing ones also decreased</a:t>
            </a:r>
            <a:r>
              <a:rPr lang="hu-HU" sz="1800" dirty="0"/>
              <a:t>!!!</a:t>
            </a:r>
          </a:p>
          <a:p>
            <a:pPr marL="0" lvl="0" indent="0">
              <a:lnSpc>
                <a:spcPct val="100000"/>
              </a:lnSpc>
              <a:spcBef>
                <a:spcPts val="600"/>
              </a:spcBef>
              <a:buNone/>
            </a:pPr>
            <a:r>
              <a:rPr lang="hu-HU" sz="1800" dirty="0"/>
              <a:t>C</a:t>
            </a:r>
            <a:r>
              <a:rPr lang="en-US" sz="1800" dirty="0" err="1"/>
              <a:t>onsciousness</a:t>
            </a:r>
            <a:r>
              <a:rPr lang="en-US" sz="1800" dirty="0"/>
              <a:t> of illness has passed</a:t>
            </a:r>
            <a:r>
              <a:rPr lang="hu-HU" sz="1800" dirty="0"/>
              <a:t>!!</a:t>
            </a:r>
            <a:endParaRPr lang="hu-HU" sz="1800" dirty="0">
              <a:latin typeface="Sorts Mill Goudy"/>
              <a:ea typeface="Sorts Mill Goudy"/>
              <a:cs typeface="Sorts Mill Goudy"/>
              <a:sym typeface="Sorts Mill Goudy"/>
            </a:endParaRPr>
          </a:p>
          <a:p>
            <a:pPr marL="0" lvl="0" indent="0">
              <a:lnSpc>
                <a:spcPct val="100000"/>
              </a:lnSpc>
              <a:spcBef>
                <a:spcPts val="600"/>
              </a:spcBef>
              <a:buNone/>
            </a:pPr>
            <a:endParaRPr lang="hu-HU" sz="1800" dirty="0">
              <a:latin typeface="Calibri" panose="020F0502020204030204" pitchFamily="34" charset="0"/>
              <a:ea typeface="Sorts Mill Goudy"/>
              <a:cs typeface="Calibri" panose="020F0502020204030204" pitchFamily="34" charset="0"/>
              <a:sym typeface="Sorts Mill Goudy"/>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br>
              <a:rPr lang="en-US" sz="3100" b="1" i="0" dirty="0">
                <a:solidFill>
                  <a:srgbClr val="212121"/>
                </a:solidFill>
                <a:effectLst/>
                <a:latin typeface="Merriweather" pitchFamily="2" charset="77"/>
              </a:rPr>
            </a:br>
            <a:br>
              <a:rPr lang="en-US" sz="3100" b="1" i="0" dirty="0">
                <a:solidFill>
                  <a:srgbClr val="212121"/>
                </a:solidFill>
                <a:effectLst/>
                <a:latin typeface="Merriweather" pitchFamily="2" charset="77"/>
              </a:rPr>
            </a:br>
            <a:r>
              <a:rPr lang="en-US" sz="3600" b="0" i="0" dirty="0">
                <a:solidFill>
                  <a:srgbClr val="000000"/>
                </a:solidFill>
                <a:effectLst/>
                <a:latin typeface="+mj-lt"/>
              </a:rPr>
              <a:t>Apoptotic Effect of </a:t>
            </a:r>
            <a:r>
              <a:rPr lang="en-US" sz="3600" b="0" i="1" dirty="0">
                <a:solidFill>
                  <a:srgbClr val="000000"/>
                </a:solidFill>
                <a:effectLst/>
                <a:latin typeface="+mj-lt"/>
              </a:rPr>
              <a:t>Nigella sativa</a:t>
            </a:r>
            <a:r>
              <a:rPr lang="en-US" sz="3600" b="0" i="0" dirty="0">
                <a:solidFill>
                  <a:srgbClr val="000000"/>
                </a:solidFill>
                <a:effectLst/>
                <a:latin typeface="+mj-lt"/>
              </a:rPr>
              <a:t> on Human Lymphoma U937 Cells</a:t>
            </a:r>
            <a:br>
              <a:rPr lang="en-US" sz="3100" b="1" i="0" dirty="0">
                <a:solidFill>
                  <a:srgbClr val="212121"/>
                </a:solidFill>
                <a:effectLst/>
                <a:latin typeface="Times New Roman" panose="02020603050405020304" pitchFamily="18" charset="0"/>
                <a:cs typeface="Times New Roman" panose="02020603050405020304" pitchFamily="18" charset="0"/>
              </a:rPr>
            </a:br>
            <a:r>
              <a:rPr lang="en-US" sz="1300" dirty="0">
                <a:solidFill>
                  <a:srgbClr val="0070C0"/>
                </a:solidFill>
                <a:latin typeface="Times New Roman" panose="02020603050405020304" pitchFamily="18" charset="0"/>
                <a:cs typeface="Times New Roman" panose="02020603050405020304" pitchFamily="18" charset="0"/>
              </a:rPr>
              <a:t>Belkis </a:t>
            </a:r>
            <a:r>
              <a:rPr lang="en-US" sz="1300" dirty="0" err="1">
                <a:solidFill>
                  <a:srgbClr val="0070C0"/>
                </a:solidFill>
                <a:latin typeface="Times New Roman" panose="02020603050405020304" pitchFamily="18" charset="0"/>
                <a:cs typeface="Times New Roman" panose="02020603050405020304" pitchFamily="18" charset="0"/>
              </a:rPr>
              <a:t>Atasever</a:t>
            </a:r>
            <a:r>
              <a:rPr lang="en-US" sz="1300" dirty="0">
                <a:solidFill>
                  <a:srgbClr val="0070C0"/>
                </a:solidFill>
                <a:latin typeface="Times New Roman" panose="02020603050405020304" pitchFamily="18" charset="0"/>
                <a:cs typeface="Times New Roman" panose="02020603050405020304" pitchFamily="18" charset="0"/>
              </a:rPr>
              <a:t> Arslan, Fatma </a:t>
            </a:r>
            <a:r>
              <a:rPr lang="en-US" sz="1300" dirty="0" err="1">
                <a:solidFill>
                  <a:srgbClr val="0070C0"/>
                </a:solidFill>
                <a:latin typeface="Times New Roman" panose="02020603050405020304" pitchFamily="18" charset="0"/>
                <a:cs typeface="Times New Roman" panose="02020603050405020304" pitchFamily="18" charset="0"/>
              </a:rPr>
              <a:t>Busra</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Isik</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Hazal</a:t>
            </a:r>
            <a:r>
              <a:rPr lang="en-US" sz="1300" dirty="0">
                <a:solidFill>
                  <a:srgbClr val="0070C0"/>
                </a:solidFill>
                <a:latin typeface="Times New Roman" panose="02020603050405020304" pitchFamily="18" charset="0"/>
                <a:cs typeface="Times New Roman" panose="02020603050405020304" pitchFamily="18" charset="0"/>
              </a:rPr>
              <a:t> Gur, </a:t>
            </a:r>
            <a:r>
              <a:rPr lang="en-US" sz="1300" dirty="0" err="1">
                <a:solidFill>
                  <a:srgbClr val="0070C0"/>
                </a:solidFill>
                <a:latin typeface="Times New Roman" panose="02020603050405020304" pitchFamily="18" charset="0"/>
                <a:cs typeface="Times New Roman" panose="02020603050405020304" pitchFamily="18" charset="0"/>
              </a:rPr>
              <a:t>Fatih</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Ozen</a:t>
            </a:r>
            <a:r>
              <a:rPr lang="en-US" sz="1300" dirty="0">
                <a:solidFill>
                  <a:srgbClr val="0070C0"/>
                </a:solidFill>
                <a:latin typeface="Times New Roman" panose="02020603050405020304" pitchFamily="18" charset="0"/>
                <a:cs typeface="Times New Roman" panose="02020603050405020304" pitchFamily="18" charset="0"/>
              </a:rPr>
              <a:t>, and </a:t>
            </a:r>
            <a:r>
              <a:rPr lang="en-US" sz="1300" dirty="0" err="1">
                <a:solidFill>
                  <a:srgbClr val="0070C0"/>
                </a:solidFill>
                <a:latin typeface="Times New Roman" panose="02020603050405020304" pitchFamily="18" charset="0"/>
                <a:cs typeface="Times New Roman" panose="02020603050405020304" pitchFamily="18" charset="0"/>
              </a:rPr>
              <a:t>Tunc</a:t>
            </a:r>
            <a:r>
              <a:rPr lang="en-US" sz="1300" dirty="0">
                <a:solidFill>
                  <a:srgbClr val="0070C0"/>
                </a:solidFill>
                <a:latin typeface="Times New Roman" panose="02020603050405020304" pitchFamily="18" charset="0"/>
                <a:cs typeface="Times New Roman" panose="02020603050405020304" pitchFamily="18" charset="0"/>
              </a:rPr>
              <a:t> </a:t>
            </a:r>
            <a:r>
              <a:rPr lang="en-US" sz="1300" dirty="0" err="1">
                <a:solidFill>
                  <a:srgbClr val="0070C0"/>
                </a:solidFill>
                <a:latin typeface="Times New Roman" panose="02020603050405020304" pitchFamily="18" charset="0"/>
                <a:cs typeface="Times New Roman" panose="02020603050405020304" pitchFamily="18" charset="0"/>
              </a:rPr>
              <a:t>Catal</a:t>
            </a:r>
            <a:r>
              <a:rPr lang="en-US" sz="1300" dirty="0">
                <a:solidFill>
                  <a:srgbClr val="0070C0"/>
                </a:solidFill>
                <a:latin typeface="Times New Roman" panose="02020603050405020304" pitchFamily="18" charset="0"/>
                <a:cs typeface="Times New Roman" panose="02020603050405020304" pitchFamily="18" charset="0"/>
              </a:rPr>
              <a:t> </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5" y="1849071"/>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indent="-228600">
              <a:spcBef>
                <a:spcPts val="0"/>
              </a:spcBef>
              <a:buClr>
                <a:srgbClr val="212121"/>
              </a:buClr>
              <a:buSzPct val="100000"/>
            </a:pPr>
            <a:r>
              <a:rPr lang="en-US" sz="3200" b="0" i="0" dirty="0">
                <a:solidFill>
                  <a:srgbClr val="212121"/>
                </a:solidFill>
                <a:effectLst/>
                <a:latin typeface="Times New Roman" panose="02020603050405020304" pitchFamily="18" charset="0"/>
                <a:cs typeface="Times New Roman" panose="02020603050405020304" pitchFamily="18" charset="0"/>
              </a:rPr>
              <a:t>In this study, we investigated selective cytotoxic and apoptotic effects of </a:t>
            </a:r>
            <a:r>
              <a:rPr lang="en-US" sz="3200" b="0" i="1" dirty="0">
                <a:solidFill>
                  <a:srgbClr val="212121"/>
                </a:solidFill>
                <a:effectLst/>
                <a:latin typeface="Times New Roman" panose="02020603050405020304" pitchFamily="18" charset="0"/>
                <a:cs typeface="Times New Roman" panose="02020603050405020304" pitchFamily="18" charset="0"/>
              </a:rPr>
              <a:t>N. sativa</a:t>
            </a:r>
            <a:r>
              <a:rPr lang="en-US" sz="3200" b="0" i="0" dirty="0">
                <a:solidFill>
                  <a:srgbClr val="212121"/>
                </a:solidFill>
                <a:effectLst/>
                <a:latin typeface="Times New Roman" panose="02020603050405020304" pitchFamily="18" charset="0"/>
                <a:cs typeface="Times New Roman" panose="02020603050405020304" pitchFamily="18" charset="0"/>
              </a:rPr>
              <a:t> extract and its apoptotic mechanisms on U937 cells. In addition, we also studied selective cytotoxic activity of thymoquinone that is the most active essential oil of </a:t>
            </a:r>
            <a:r>
              <a:rPr lang="en-US" sz="3200" b="0" i="1" dirty="0">
                <a:solidFill>
                  <a:srgbClr val="212121"/>
                </a:solidFill>
                <a:effectLst/>
                <a:latin typeface="Times New Roman" panose="02020603050405020304" pitchFamily="18" charset="0"/>
                <a:cs typeface="Times New Roman" panose="02020603050405020304" pitchFamily="18" charset="0"/>
              </a:rPr>
              <a:t>N. sativa</a:t>
            </a:r>
            <a:r>
              <a:rPr lang="en-US" sz="3200" b="0" i="0" dirty="0">
                <a:solidFill>
                  <a:srgbClr val="212121"/>
                </a:solidFill>
                <a:effectLst/>
                <a:latin typeface="Times New Roman" panose="02020603050405020304" pitchFamily="18" charset="0"/>
                <a:cs typeface="Times New Roman" panose="02020603050405020304" pitchFamily="18" charset="0"/>
              </a:rPr>
              <a:t>.</a:t>
            </a:r>
            <a:endParaRPr lang="en-US" sz="80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3200" b="0" i="0" dirty="0">
                <a:solidFill>
                  <a:srgbClr val="212121"/>
                </a:solidFill>
                <a:effectLst/>
                <a:latin typeface="Times New Roman" panose="02020603050405020304" pitchFamily="18" charset="0"/>
                <a:cs typeface="Times New Roman" panose="02020603050405020304" pitchFamily="18" charset="0"/>
              </a:rPr>
              <a:t>Our results showed that </a:t>
            </a:r>
            <a:r>
              <a:rPr lang="en-US" sz="3200" b="0" i="1" dirty="0">
                <a:solidFill>
                  <a:srgbClr val="212121"/>
                </a:solidFill>
                <a:effectLst/>
                <a:latin typeface="Times New Roman" panose="02020603050405020304" pitchFamily="18" charset="0"/>
                <a:cs typeface="Times New Roman" panose="02020603050405020304" pitchFamily="18" charset="0"/>
              </a:rPr>
              <a:t>N. sativa</a:t>
            </a:r>
            <a:r>
              <a:rPr lang="en-US" sz="3200" b="0" i="0" dirty="0">
                <a:solidFill>
                  <a:srgbClr val="212121"/>
                </a:solidFill>
                <a:effectLst/>
                <a:latin typeface="Times New Roman" panose="02020603050405020304" pitchFamily="18" charset="0"/>
                <a:cs typeface="Times New Roman" panose="02020603050405020304" pitchFamily="18" charset="0"/>
              </a:rPr>
              <a:t> extract has selective cytotoxicity and apoptotic effects on U937 cells but not ECV304 control cells.</a:t>
            </a:r>
          </a:p>
          <a:p>
            <a:pPr marL="228600" indent="-228600">
              <a:spcBef>
                <a:spcPts val="0"/>
              </a:spcBef>
              <a:buClr>
                <a:srgbClr val="212121"/>
              </a:buClr>
              <a:buSzPct val="100000"/>
            </a:pPr>
            <a:r>
              <a:rPr lang="en-US" sz="3200" b="0" i="1" dirty="0">
                <a:solidFill>
                  <a:srgbClr val="212121"/>
                </a:solidFill>
                <a:effectLst/>
                <a:latin typeface="Times New Roman" panose="02020603050405020304" pitchFamily="18" charset="0"/>
                <a:cs typeface="Times New Roman" panose="02020603050405020304" pitchFamily="18" charset="0"/>
              </a:rPr>
              <a:t>N. sativa</a:t>
            </a:r>
            <a:r>
              <a:rPr lang="en-US" sz="3200" b="0" i="0" dirty="0">
                <a:solidFill>
                  <a:srgbClr val="212121"/>
                </a:solidFill>
                <a:effectLst/>
                <a:latin typeface="Times New Roman" panose="02020603050405020304" pitchFamily="18" charset="0"/>
                <a:cs typeface="Times New Roman" panose="02020603050405020304" pitchFamily="18" charset="0"/>
              </a:rPr>
              <a:t> may have anticancer drug potential and trigger p53-induced apoptosis in U937 lymphoma cells.</a:t>
            </a:r>
          </a:p>
          <a:p>
            <a:pPr marL="228600" indent="-228600">
              <a:spcBef>
                <a:spcPts val="0"/>
              </a:spcBef>
              <a:buClr>
                <a:srgbClr val="212121"/>
              </a:buClr>
              <a:buSzPct val="100000"/>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228600" indent="-228600">
              <a:spcBef>
                <a:spcPts val="0"/>
              </a:spcBef>
              <a:buClr>
                <a:srgbClr val="212121"/>
              </a:buClr>
              <a:buSzPct val="100000"/>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endParaRPr lang="en-US" sz="24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ct val="100000"/>
              <a:buNone/>
            </a:pPr>
            <a:r>
              <a:rPr lang="en-US" sz="1100" u="sng"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rPr>
              <a:t>https://www.ncbi.nlm.nih.gov/pmc/articles/PMC5669107/</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3"/>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Non-Hodgkin’s Lymphoma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6000" b="0" i="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br>
            <a:r>
              <a:rPr lang="en-US" sz="3600" b="0" i="0" dirty="0">
                <a:solidFill>
                  <a:srgbClr val="000000"/>
                </a:solidFill>
                <a:effectLst/>
                <a:latin typeface="Times New Roman" panose="02020603050405020304" pitchFamily="18" charset="0"/>
                <a:cs typeface="Times New Roman" panose="02020603050405020304" pitchFamily="18" charset="0"/>
              </a:rPr>
              <a:t>The Multiple Mechanisms of Cell Death Triggered by Resveratrol in Lymphoma and Leukemia</a:t>
            </a:r>
            <a:br>
              <a:rPr lang="en-US" sz="36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Raffaele </a:t>
            </a:r>
            <a:r>
              <a:rPr lang="en-US" sz="1300" b="0" i="0" u="none" strike="noStrike" dirty="0" err="1">
                <a:solidFill>
                  <a:srgbClr val="2E75B5"/>
                </a:solidFill>
                <a:latin typeface="Times New Roman"/>
                <a:ea typeface="Times New Roman"/>
                <a:cs typeface="Times New Roman"/>
                <a:sym typeface="Times New Roman"/>
              </a:rPr>
              <a:t>Frazzi</a:t>
            </a:r>
            <a:r>
              <a:rPr lang="en-US" sz="1300" b="0" i="0" u="none" strike="noStrike" dirty="0">
                <a:solidFill>
                  <a:srgbClr val="2E75B5"/>
                </a:solidFill>
                <a:latin typeface="Times New Roman"/>
                <a:ea typeface="Times New Roman"/>
                <a:cs typeface="Times New Roman"/>
                <a:sym typeface="Times New Roman"/>
              </a:rPr>
              <a:t> and Marco </a:t>
            </a:r>
            <a:r>
              <a:rPr lang="en-US" sz="1300" b="0" i="0" u="none" strike="noStrike" dirty="0" err="1">
                <a:solidFill>
                  <a:srgbClr val="2E75B5"/>
                </a:solidFill>
                <a:latin typeface="Times New Roman"/>
                <a:ea typeface="Times New Roman"/>
                <a:cs typeface="Times New Roman"/>
                <a:sym typeface="Times New Roman"/>
              </a:rPr>
              <a:t>Tigano</a:t>
            </a:r>
            <a:r>
              <a:rPr lang="en-US" sz="1300" b="0" i="0" u="none" strike="noStrike" dirty="0">
                <a:solidFill>
                  <a:srgbClr val="2E75B5"/>
                </a:solidFill>
                <a:latin typeface="Times New Roman"/>
                <a:ea typeface="Times New Roman"/>
                <a:cs typeface="Times New Roman"/>
                <a:sym typeface="Times New Roman"/>
              </a:rPr>
              <a:t> </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1878258"/>
            <a:ext cx="10515600" cy="4497997"/>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212121"/>
              </a:buClr>
              <a:buSzPct val="100000"/>
              <a:buChar char="•"/>
            </a:pPr>
            <a:r>
              <a:rPr lang="en-US" sz="2600" b="0" i="0" dirty="0">
                <a:solidFill>
                  <a:srgbClr val="212121"/>
                </a:solidFill>
                <a:effectLst/>
                <a:latin typeface="Times New Roman" panose="02020603050405020304" pitchFamily="18" charset="0"/>
                <a:cs typeface="Times New Roman" panose="02020603050405020304" pitchFamily="18" charset="0"/>
              </a:rPr>
              <a:t> </a:t>
            </a:r>
            <a:r>
              <a:rPr lang="en-US" sz="3200" b="0" i="0" dirty="0">
                <a:solidFill>
                  <a:srgbClr val="212121"/>
                </a:solidFill>
                <a:effectLst/>
                <a:latin typeface="Times New Roman" panose="02020603050405020304" pitchFamily="18" charset="0"/>
                <a:cs typeface="Times New Roman" panose="02020603050405020304" pitchFamily="18" charset="0"/>
              </a:rPr>
              <a:t>In this paper, the main mechanisms of cell death triggered by or linked to- resveratrol are reviewed and discussed. </a:t>
            </a:r>
          </a:p>
          <a:p>
            <a:pPr marL="228600" lvl="0" indent="-228600" algn="l" rtl="0">
              <a:lnSpc>
                <a:spcPct val="90000"/>
              </a:lnSpc>
              <a:spcBef>
                <a:spcPts val="0"/>
              </a:spcBef>
              <a:spcAft>
                <a:spcPts val="0"/>
              </a:spcAft>
              <a:buClr>
                <a:srgbClr val="212121"/>
              </a:buClr>
              <a:buSzPct val="100000"/>
              <a:buChar char="•"/>
            </a:pPr>
            <a:r>
              <a:rPr lang="en-US" sz="3200" b="0" i="0" dirty="0">
                <a:solidFill>
                  <a:srgbClr val="212121"/>
                </a:solidFill>
                <a:effectLst/>
                <a:latin typeface="Times New Roman" panose="02020603050405020304" pitchFamily="18" charset="0"/>
                <a:cs typeface="Times New Roman" panose="02020603050405020304" pitchFamily="18" charset="0"/>
              </a:rPr>
              <a:t>The main focus is on lymphoma and leukemia experimental models where resveratrol has been tested and investigated at the cellular, molecular or physiological levels.</a:t>
            </a:r>
            <a:r>
              <a:rPr lang="en-US" sz="3200" dirty="0">
                <a:solidFill>
                  <a:srgbClr val="212121"/>
                </a:solidFill>
                <a:latin typeface="Times New Roman" panose="02020603050405020304" pitchFamily="18" charset="0"/>
                <a:cs typeface="Times New Roman" panose="02020603050405020304" pitchFamily="18" charset="0"/>
              </a:rPr>
              <a:t> </a:t>
            </a:r>
          </a:p>
          <a:p>
            <a:pPr marL="228600" indent="-228600">
              <a:spcBef>
                <a:spcPts val="0"/>
              </a:spcBef>
              <a:buClr>
                <a:srgbClr val="212121"/>
              </a:buClr>
              <a:buSzPct val="100000"/>
            </a:pPr>
            <a:r>
              <a:rPr lang="en-US" sz="3200" b="0" i="0" u="none" strike="noStrike" dirty="0">
                <a:solidFill>
                  <a:srgbClr val="212121"/>
                </a:solidFill>
                <a:effectLst/>
                <a:latin typeface="Times New Roman" panose="02020603050405020304" pitchFamily="18" charset="0"/>
                <a:cs typeface="Times New Roman" panose="02020603050405020304" pitchFamily="18" charset="0"/>
              </a:rPr>
              <a:t>The most relevant in vivo challenges involving resveratrol are also reported and analyzed in order to define the key features of this polyphenol and the potential for </a:t>
            </a:r>
          </a:p>
          <a:p>
            <a:pPr marL="228600" indent="-228600">
              <a:spcBef>
                <a:spcPts val="0"/>
              </a:spcBef>
              <a:buClr>
                <a:srgbClr val="212121"/>
              </a:buClr>
              <a:buSzPct val="100000"/>
            </a:pPr>
            <a:r>
              <a:rPr lang="en-US" sz="3200" b="0" i="0" u="none" strike="noStrike" dirty="0">
                <a:solidFill>
                  <a:srgbClr val="212121"/>
                </a:solidFill>
                <a:effectLst/>
                <a:latin typeface="Times New Roman" panose="02020603050405020304" pitchFamily="18" charset="0"/>
                <a:cs typeface="Times New Roman" panose="02020603050405020304" pitchFamily="18" charset="0"/>
              </a:rPr>
              <a:t>the treatment of hematologic tumors.</a:t>
            </a:r>
          </a:p>
          <a:p>
            <a:pPr marL="228600" indent="-228600">
              <a:spcBef>
                <a:spcPts val="0"/>
              </a:spcBef>
              <a:buClr>
                <a:srgbClr val="212121"/>
              </a:buClr>
              <a:buSzPct val="100000"/>
            </a:pPr>
            <a:r>
              <a:rPr lang="en-US" sz="3200" b="0" i="0" u="none" strike="noStrike" dirty="0">
                <a:solidFill>
                  <a:srgbClr val="212121"/>
                </a:solidFill>
                <a:effectLst/>
                <a:latin typeface="Times New Roman" panose="02020603050405020304" pitchFamily="18" charset="0"/>
                <a:cs typeface="Times New Roman" panose="02020603050405020304" pitchFamily="18" charset="0"/>
              </a:rPr>
              <a:t>The confirmed sensitivity of lymphoma and leukemia cells to RSV, together to the better knowledge of the actual molecular targets of this polyphenol, may lead to future useful applications. </a:t>
            </a:r>
          </a:p>
          <a:p>
            <a:pPr marL="228600" indent="-228600">
              <a:spcBef>
                <a:spcPts val="0"/>
              </a:spcBef>
              <a:buClr>
                <a:srgbClr val="212121"/>
              </a:buClr>
              <a:buSzPct val="100000"/>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b="0" i="0" u="none" strike="noStrike"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b="0" i="0" u="none" strike="noStrike"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r>
              <a:rPr lang="en-US" sz="1200" b="0" i="0" u="none" strike="noStrike" dirty="0">
                <a:solidFill>
                  <a:srgbClr val="212121"/>
                </a:solidFill>
                <a:effectLst/>
                <a:latin typeface="Times New Roman" panose="02020603050405020304" pitchFamily="18" charset="0"/>
                <a:cs typeface="Times New Roman" panose="02020603050405020304" pitchFamily="18" charset="0"/>
                <a:hlinkClick r:id="rId3"/>
              </a:rPr>
              <a:t>https://www.ncbi.nlm.nih.gov/pmc/articles/PMC3975435/</a:t>
            </a:r>
            <a:r>
              <a:rPr lang="en-US" sz="1200" b="0" i="0" u="none" strike="noStrike" dirty="0">
                <a:solidFill>
                  <a:srgbClr val="212121"/>
                </a:solidFill>
                <a:effectLst/>
                <a:latin typeface="Times New Roman" panose="02020603050405020304" pitchFamily="18" charset="0"/>
                <a:cs typeface="Times New Roman" panose="02020603050405020304" pitchFamily="18" charset="0"/>
              </a:rPr>
              <a:t> </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br>
              <a:rPr lang="en-US" sz="3600" b="0" i="0" u="none" strike="noStrike" dirty="0">
                <a:solidFill>
                  <a:srgbClr val="000000"/>
                </a:solidFill>
                <a:latin typeface="Times New Roman"/>
                <a:ea typeface="Times New Roman"/>
                <a:cs typeface="Times New Roman"/>
                <a:sym typeface="Times New Roman"/>
              </a:rPr>
            </a:br>
            <a:r>
              <a:rPr lang="en-US" sz="3600" b="0" i="0" u="none" strike="noStrike" dirty="0">
                <a:solidFill>
                  <a:srgbClr val="000000"/>
                </a:solidFill>
                <a:latin typeface="Times New Roman"/>
                <a:ea typeface="Times New Roman"/>
                <a:cs typeface="Times New Roman"/>
                <a:sym typeface="Times New Roman"/>
              </a:rPr>
              <a:t>The Role of Magnesium in Hypertension and Cardiovascular Disease </a:t>
            </a:r>
            <a:br>
              <a:rPr lang="en-US" sz="4000" b="0" i="0" u="none" strike="noStrike" dirty="0">
                <a:solidFill>
                  <a:srgbClr val="000000"/>
                </a:solidFill>
                <a:latin typeface="Times New Roman"/>
                <a:ea typeface="Times New Roman"/>
                <a:cs typeface="Times New Roman"/>
                <a:sym typeface="Times New Roman"/>
              </a:rPr>
            </a:br>
            <a:r>
              <a:rPr lang="en-US" sz="1300" b="0" i="0" u="none" strike="noStrike" dirty="0">
                <a:solidFill>
                  <a:srgbClr val="2E75B5"/>
                </a:solidFill>
                <a:latin typeface="Times New Roman"/>
                <a:ea typeface="Times New Roman"/>
                <a:cs typeface="Times New Roman"/>
                <a:sym typeface="Times New Roman"/>
              </a:rPr>
              <a:t>Emily L </a:t>
            </a:r>
            <a:r>
              <a:rPr lang="en-US" sz="1300" b="0" i="0" u="none" strike="noStrike" dirty="0" err="1">
                <a:solidFill>
                  <a:srgbClr val="2E75B5"/>
                </a:solidFill>
                <a:latin typeface="Times New Roman"/>
                <a:ea typeface="Times New Roman"/>
                <a:cs typeface="Times New Roman"/>
                <a:sym typeface="Times New Roman"/>
              </a:rPr>
              <a:t>Deubler</a:t>
            </a:r>
            <a:r>
              <a:rPr lang="en-US" sz="1300" b="0" i="0" u="none" strike="noStrike" dirty="0">
                <a:solidFill>
                  <a:srgbClr val="2E75B5"/>
                </a:solidFill>
                <a:latin typeface="Times New Roman"/>
                <a:ea typeface="Times New Roman"/>
                <a:cs typeface="Times New Roman"/>
                <a:sym typeface="Times New Roman"/>
              </a:rPr>
              <a:t>, Susan M </a:t>
            </a:r>
            <a:r>
              <a:rPr lang="en-US" sz="1300" b="0" i="0" u="none" strike="noStrike" dirty="0" err="1">
                <a:solidFill>
                  <a:srgbClr val="2E75B5"/>
                </a:solidFill>
                <a:latin typeface="Times New Roman"/>
                <a:ea typeface="Times New Roman"/>
                <a:cs typeface="Times New Roman"/>
                <a:sym typeface="Times New Roman"/>
              </a:rPr>
              <a:t>Gapstur</a:t>
            </a:r>
            <a:r>
              <a:rPr lang="en-US" sz="1300" b="0" i="0" u="none" strike="noStrike" dirty="0">
                <a:solidFill>
                  <a:srgbClr val="2E75B5"/>
                </a:solidFill>
                <a:latin typeface="Times New Roman"/>
                <a:ea typeface="Times New Roman"/>
                <a:cs typeface="Times New Roman"/>
                <a:sym typeface="Times New Roman"/>
              </a:rPr>
              <a:t>, W Ryan Diver, Mia M Gaudet, James M Hodge, Victoria L Stevens, Marjorie L McCullough, Laura G Haines,  Keith E Levine, Lauren R Teras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fontScale="92500" lnSpcReduction="20000"/>
          </a:bodyPr>
          <a:lstStyle/>
          <a:p>
            <a:pPr marL="285750" indent="-285750">
              <a:spcBef>
                <a:spcPts val="0"/>
              </a:spcBef>
              <a:buClr>
                <a:srgbClr val="212121"/>
              </a:buClr>
              <a:buSzPts val="2400"/>
            </a:pPr>
            <a:r>
              <a:rPr lang="en-US" sz="3000" b="0" i="0" dirty="0">
                <a:solidFill>
                  <a:srgbClr val="212121"/>
                </a:solidFill>
                <a:effectLst/>
                <a:latin typeface="Times New Roman" panose="02020603050405020304" pitchFamily="18" charset="0"/>
                <a:cs typeface="Times New Roman" panose="02020603050405020304" pitchFamily="18" charset="0"/>
              </a:rPr>
              <a:t>Cadmium and lead are persistent environmental toxins that are known or probable carcinogens, based on evidence for causality for nonhematologic cancers. Associations of these metals with risk of non-Hodgkin lymphoma (NHL) and multiple myeloma (MM) are unknown but biologically plausible. </a:t>
            </a:r>
          </a:p>
          <a:p>
            <a:pPr marL="285750" indent="-285750">
              <a:spcBef>
                <a:spcPts val="0"/>
              </a:spcBef>
              <a:buClr>
                <a:srgbClr val="212121"/>
              </a:buClr>
              <a:buSzPts val="2400"/>
            </a:pPr>
            <a:r>
              <a:rPr lang="en-US" sz="3000" b="0" i="0" dirty="0">
                <a:solidFill>
                  <a:srgbClr val="212121"/>
                </a:solidFill>
                <a:effectLst/>
                <a:latin typeface="Times New Roman" panose="02020603050405020304" pitchFamily="18" charset="0"/>
                <a:cs typeface="Times New Roman" panose="02020603050405020304" pitchFamily="18" charset="0"/>
              </a:rPr>
              <a:t>Results from our study suggest a positive association between erythrocyte lead level and risk of lymphoid malignancies and a possible inverse association between cadmium and myeloma. Additional research is needed to confirm and further explore these findings.</a:t>
            </a:r>
          </a:p>
          <a:p>
            <a:pPr marL="0" indent="0">
              <a:spcBef>
                <a:spcPts val="0"/>
              </a:spcBef>
              <a:buClr>
                <a:srgbClr val="212121"/>
              </a:buClr>
              <a:buSzPts val="2400"/>
              <a:buNone/>
            </a:pPr>
            <a:endParaRPr lang="en-US" sz="24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ts val="2400"/>
              <a:buNone/>
            </a:pPr>
            <a:endParaRPr lang="en-US" sz="24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ts val="2400"/>
              <a:buNone/>
            </a:pPr>
            <a:endParaRPr lang="en-US" sz="2000" dirty="0">
              <a:solidFill>
                <a:srgbClr val="212121"/>
              </a:solidFill>
              <a:latin typeface="Times New Roman" panose="02020603050405020304" pitchFamily="18" charset="0"/>
              <a:ea typeface="Times New Roman"/>
              <a:cs typeface="Times New Roman" panose="02020603050405020304" pitchFamily="18" charset="0"/>
              <a:sym typeface="Times New Roman"/>
              <a:hlinkClick r:id="rId3"/>
            </a:endParaRPr>
          </a:p>
          <a:p>
            <a:pPr marL="0" indent="0">
              <a:spcBef>
                <a:spcPts val="0"/>
              </a:spcBef>
              <a:buClr>
                <a:srgbClr val="212121"/>
              </a:buClr>
              <a:buSzPts val="2400"/>
              <a:buNone/>
            </a:pPr>
            <a:r>
              <a:rPr lang="en-US" sz="1600" dirty="0">
                <a:latin typeface="Times New Roman" panose="02020603050405020304" pitchFamily="18" charset="0"/>
                <a:ea typeface="Times New Roman"/>
                <a:cs typeface="Times New Roman" panose="02020603050405020304" pitchFamily="18" charset="0"/>
                <a:sym typeface="Times New Roman"/>
                <a:hlinkClick r:id="rId3"/>
              </a:rPr>
              <a:t>https://pubmed.ncbi.nlm.nih.gov/32506449/</a:t>
            </a: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4"/>
              </a:rPr>
              <a:t>https://www.mayoclinic.org/diseases-conditions/non-hodgkins-lymphoma/symptoms-causes/syc-20375680</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5"/>
              </a:rPr>
              <a:t>https://www.ncbi.nlm.nih.gov/pmc/articles/PMC5669107/</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6"/>
              </a:rPr>
              <a:t>https://www.ncbi.nlm.nih.gov/pmc/articles/PMC3975435/</a:t>
            </a:r>
            <a:r>
              <a:rPr lang="en-US" sz="2800"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7"/>
              </a:rPr>
              <a:t>https://pubmed.ncbi.nlm.nih.gov/32506449/</a:t>
            </a:r>
            <a:r>
              <a:rPr lang="en-US" u="sng" dirty="0">
                <a:solidFill>
                  <a:schemeClr val="hlink"/>
                </a:solidFill>
                <a:latin typeface="Times New Roman"/>
                <a:ea typeface="Times New Roman"/>
                <a:cs typeface="Times New Roman"/>
                <a:sym typeface="Times New Roman"/>
              </a:rPr>
              <a:t> </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Scientific </a:t>
            </a:r>
            <a:r>
              <a:rPr lang="en-US" sz="1700" b="0" i="0" u="none" strike="noStrike" dirty="0">
                <a:latin typeface="Times New Roman"/>
                <a:ea typeface="Times New Roman"/>
                <a:cs typeface="Times New Roman"/>
                <a:sym typeface="Times New Roman"/>
              </a:rPr>
              <a:t>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Times New Roman"/>
              <a:buNone/>
            </a:pPr>
            <a:r>
              <a:rPr lang="en-US" sz="3400" dirty="0">
                <a:latin typeface="Arial"/>
                <a:ea typeface="Arial"/>
                <a:cs typeface="Arial"/>
                <a:sym typeface="Arial"/>
              </a:rPr>
              <a:t>What is Non-Hodgkin’s Lymphoma?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fontScale="92500" lnSpcReduction="20000"/>
          </a:bodyPr>
          <a:lstStyle/>
          <a:p>
            <a:pPr marL="0" indent="0">
              <a:spcBef>
                <a:spcPts val="0"/>
              </a:spcBef>
              <a:buSzPts val="2000"/>
              <a:buNone/>
            </a:pPr>
            <a:r>
              <a:rPr lang="en-US" sz="2400" dirty="0"/>
              <a:t>Normally, lymphocytes</a:t>
            </a:r>
            <a:r>
              <a:rPr lang="hu-HU" sz="2400" dirty="0"/>
              <a:t> (i</a:t>
            </a:r>
            <a:r>
              <a:rPr lang="en-US" sz="2400" dirty="0"/>
              <a:t>t belongs to white blood cells</a:t>
            </a:r>
            <a:r>
              <a:rPr lang="hu-HU" sz="2400" dirty="0"/>
              <a:t>)</a:t>
            </a:r>
            <a:r>
              <a:rPr lang="en-US" sz="2400" dirty="0"/>
              <a:t> go through a predictable life cycle. Old lymphocytes die, and your body creates new ones to replace them. In non-Hodgkin’s lymphoma, the lymphocytes don’t die, and your body keeps creating new ones. This oversupply of lymphocytes crowds into your lymph nodes, causing them to swell. </a:t>
            </a:r>
            <a:endParaRPr lang="hu-HU" sz="2400"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2000"/>
              <a:buNone/>
            </a:pPr>
            <a:endParaRPr lang="hu-HU" sz="2400"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2000"/>
              <a:buNone/>
            </a:pPr>
            <a:r>
              <a:rPr lang="en-US" sz="2400" dirty="0">
                <a:latin typeface="Times New Roman"/>
                <a:ea typeface="Times New Roman"/>
                <a:cs typeface="Times New Roman"/>
                <a:sym typeface="Times New Roman"/>
              </a:rPr>
              <a:t>Non-Hodgkin’s lymphoma is a type of cancer that begins in your lymphatic system, which is part of the body’s germ-fighting immune system. </a:t>
            </a:r>
          </a:p>
          <a:p>
            <a:pPr marL="0" lvl="0" indent="0" algn="l" rtl="0">
              <a:lnSpc>
                <a:spcPct val="90000"/>
              </a:lnSpc>
              <a:spcBef>
                <a:spcPts val="0"/>
              </a:spcBef>
              <a:spcAft>
                <a:spcPts val="0"/>
              </a:spcAft>
              <a:buClr>
                <a:schemeClr val="dk1"/>
              </a:buClr>
              <a:buSzPts val="2000"/>
              <a:buNone/>
            </a:pPr>
            <a:endParaRPr lang="en-US" sz="2400" dirty="0">
              <a:latin typeface="Times New Roman"/>
              <a:ea typeface="Times New Roman"/>
              <a:cs typeface="Times New Roman"/>
              <a:sym typeface="Times New Roman"/>
            </a:endParaRP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Non-Hodgkin's Lymphoma Shown &amp; Explained Using Medical Animation">
            <a:extLst>
              <a:ext uri="{FF2B5EF4-FFF2-40B4-BE49-F238E27FC236}">
                <a16:creationId xmlns:a16="http://schemas.microsoft.com/office/drawing/2014/main" id="{1B634F1F-57D5-FDD4-F86D-8C139C0A5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710" y="2163368"/>
            <a:ext cx="6197600" cy="3486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Non-Hodgkin’s Lymphoma</a:t>
            </a:r>
            <a:endParaRPr dirty="0">
              <a:latin typeface="+mj-lt"/>
            </a:endParaRPr>
          </a:p>
        </p:txBody>
      </p:sp>
      <p:sp>
        <p:nvSpPr>
          <p:cNvPr id="236" name="Google Shape;236;p12"/>
          <p:cNvSpPr txBox="1">
            <a:spLocks noGrp="1"/>
          </p:cNvSpPr>
          <p:nvPr>
            <p:ph type="body" idx="1"/>
          </p:nvPr>
        </p:nvSpPr>
        <p:spPr>
          <a:xfrm>
            <a:off x="1187471" y="1087070"/>
            <a:ext cx="4578329" cy="5262013"/>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latin typeface="Times New Roman" panose="02020603050405020304" pitchFamily="18" charset="0"/>
                <a:cs typeface="Times New Roman" panose="02020603050405020304" pitchFamily="18" charset="0"/>
              </a:rPr>
              <a:t>Non-Hodgkin’s lymphoma (NHL) is a term used for many different types of lymphoma that all share some of the same characteristics. NHL most often affects adults, but children can get it too. </a:t>
            </a:r>
          </a:p>
          <a:p>
            <a:pPr marL="0" indent="0">
              <a:spcBef>
                <a:spcPts val="0"/>
              </a:spcBef>
              <a:buSzPts val="1500"/>
              <a:buNone/>
            </a:pPr>
            <a:r>
              <a:rPr lang="en-US" sz="1800" dirty="0">
                <a:latin typeface="Times New Roman" panose="02020603050405020304" pitchFamily="18" charset="0"/>
                <a:cs typeface="Times New Roman" panose="02020603050405020304" pitchFamily="18" charset="0"/>
              </a:rPr>
              <a:t>Lymphoma can start anywhere in the body where lymph tissue is found. The major sites of lymph tissue are: </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Lymph nodes: are bean-sized collections of lymphocytes and other immune system cells throughout the body</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Spleen: which is an organ under the lower ribs on the left side of the body. The spleen makes lymphocytes and other immune cells</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Bone marrow: is a spongy tissue inside certain bones. This is where new blood cells are made </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Thymus: is a small organ behind the upper part of the breastbone and is in front of the heart. </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Adenoids and tonsils: are collections of lymph tissue in the back of the throat. They help make antibodies against germs that are inhaled or swallowed </a:t>
            </a:r>
          </a:p>
          <a:p>
            <a:pPr marL="285750" indent="-285750">
              <a:spcBef>
                <a:spcPts val="0"/>
              </a:spcBef>
              <a:buSzPts val="1500"/>
            </a:pPr>
            <a:r>
              <a:rPr lang="en-US" sz="1400" dirty="0">
                <a:latin typeface="Times New Roman" panose="02020603050405020304" pitchFamily="18" charset="0"/>
                <a:cs typeface="Times New Roman" panose="02020603050405020304" pitchFamily="18" charset="0"/>
              </a:rPr>
              <a:t>Digestive tract: the stomach, intestines, and many other organs also have lymph tissue</a:t>
            </a: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052" name="Picture 4" descr="About Non-Hodgkin Lymphoma | Cancer Council NSW">
            <a:extLst>
              <a:ext uri="{FF2B5EF4-FFF2-40B4-BE49-F238E27FC236}">
                <a16:creationId xmlns:a16="http://schemas.microsoft.com/office/drawing/2014/main" id="{B93BEB6C-4AC1-D349-1C4A-25D832852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815" y="1219200"/>
            <a:ext cx="5281407" cy="47215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Types of Non-Hodgkin’s Lymphoma</a:t>
            </a:r>
            <a:endParaRPr dirty="0">
              <a:latin typeface="+mj-lt"/>
            </a:endParaRPr>
          </a:p>
        </p:txBody>
      </p:sp>
      <p:sp>
        <p:nvSpPr>
          <p:cNvPr id="236" name="Google Shape;236;p12"/>
          <p:cNvSpPr txBox="1">
            <a:spLocks noGrp="1"/>
          </p:cNvSpPr>
          <p:nvPr>
            <p:ph type="body" idx="1"/>
          </p:nvPr>
        </p:nvSpPr>
        <p:spPr>
          <a:xfrm>
            <a:off x="1187471" y="1087071"/>
            <a:ext cx="4578329"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1800" dirty="0">
                <a:latin typeface="Times New Roman" panose="02020603050405020304" pitchFamily="18" charset="0"/>
                <a:cs typeface="Times New Roman" panose="02020603050405020304" pitchFamily="18" charset="0"/>
              </a:rPr>
              <a:t>Non-Hodgkin’s lymphoma is a general category of lymphoma. There are many subtypes that fall into this category. </a:t>
            </a:r>
          </a:p>
          <a:p>
            <a:pPr marL="285750" indent="-285750">
              <a:spcBef>
                <a:spcPts val="0"/>
              </a:spcBef>
              <a:buSzPts val="1500"/>
            </a:pPr>
            <a:r>
              <a:rPr lang="en-US" sz="1600" dirty="0">
                <a:latin typeface="Times New Roman" panose="02020603050405020304" pitchFamily="18" charset="0"/>
                <a:cs typeface="Times New Roman" panose="02020603050405020304" pitchFamily="18" charset="0"/>
              </a:rPr>
              <a:t>Diffuse large B-cell lymphoma- the most common type of NHL and is marked by rapidly growing tumors in the lymph nodes, spleen, liver, bone marrow, or other tissues and organs  </a:t>
            </a:r>
          </a:p>
          <a:p>
            <a:pPr marL="285750" indent="-285750">
              <a:spcBef>
                <a:spcPts val="0"/>
              </a:spcBef>
              <a:buSzPts val="1500"/>
            </a:pPr>
            <a:r>
              <a:rPr lang="en-US" sz="1600" dirty="0">
                <a:latin typeface="Times New Roman" panose="02020603050405020304" pitchFamily="18" charset="0"/>
                <a:cs typeface="Times New Roman" panose="02020603050405020304" pitchFamily="18" charset="0"/>
              </a:rPr>
              <a:t>Follicular lymphoma- is the most common type of low-grade NHL and develops when white blood cells cluster together to form lumps in your lymph glands or organs </a:t>
            </a:r>
          </a:p>
          <a:p>
            <a:pPr marL="0" indent="0">
              <a:spcBef>
                <a:spcPts val="0"/>
              </a:spcBef>
              <a:buSzPts val="1500"/>
              <a:buNone/>
            </a:pPr>
            <a:r>
              <a:rPr lang="en-US" sz="1800" dirty="0">
                <a:latin typeface="Times New Roman" panose="02020603050405020304" pitchFamily="18" charset="0"/>
                <a:cs typeface="Times New Roman" panose="02020603050405020304" pitchFamily="18" charset="0"/>
              </a:rPr>
              <a:t>These are among the most common subtypes</a:t>
            </a:r>
          </a:p>
          <a:p>
            <a:pPr marL="0" indent="0">
              <a:spcBef>
                <a:spcPts val="0"/>
              </a:spcBef>
              <a:buSzPts val="1500"/>
              <a:buNone/>
            </a:pPr>
            <a:endParaRPr lang="en-US" sz="1800" dirty="0">
              <a:latin typeface="Times New Roman" panose="02020603050405020304" pitchFamily="18" charset="0"/>
              <a:cs typeface="Times New Roman" panose="02020603050405020304" pitchFamily="18" charset="0"/>
            </a:endParaRPr>
          </a:p>
          <a:p>
            <a:pPr marL="0" indent="0">
              <a:spcBef>
                <a:spcPts val="0"/>
              </a:spcBef>
              <a:buSzPts val="1500"/>
              <a:buNone/>
            </a:pPr>
            <a:r>
              <a:rPr lang="en-US" sz="1800" dirty="0">
                <a:latin typeface="Times New Roman" panose="02020603050405020304" pitchFamily="18" charset="0"/>
                <a:cs typeface="Times New Roman" panose="02020603050405020304" pitchFamily="18" charset="0"/>
              </a:rPr>
              <a:t>The other general category of lymphoma is Hodgkin’s Lymphoma </a:t>
            </a:r>
          </a:p>
          <a:p>
            <a:pPr marL="0" indent="0">
              <a:spcBef>
                <a:spcPts val="0"/>
              </a:spcBef>
              <a:buSzPts val="1500"/>
              <a:buNone/>
            </a:pPr>
            <a:endParaRPr lang="en-US" sz="1800" dirty="0">
              <a:latin typeface="Times New Roman" panose="02020603050405020304" pitchFamily="18" charset="0"/>
              <a:cs typeface="Times New Roman" panose="02020603050405020304" pitchFamily="18" charset="0"/>
            </a:endParaRPr>
          </a:p>
          <a:p>
            <a:pPr marL="0" indent="0">
              <a:spcBef>
                <a:spcPts val="0"/>
              </a:spcBef>
              <a:buSzPts val="1500"/>
              <a:buNone/>
            </a:pPr>
            <a:r>
              <a:rPr lang="en-US" sz="1800" dirty="0">
                <a:latin typeface="Times New Roman" panose="02020603050405020304" pitchFamily="18" charset="0"/>
                <a:cs typeface="Times New Roman" panose="02020603050405020304" pitchFamily="18" charset="0"/>
              </a:rPr>
              <a:t>Advances in diagnosis and treatment of non-Hodgkin’s lymphoma have helped improve the prognosis for people with this disease </a:t>
            </a:r>
          </a:p>
          <a:p>
            <a:pPr marL="742950" lvl="1" indent="-285750">
              <a:spcBef>
                <a:spcPts val="0"/>
              </a:spcBef>
              <a:buSzPts val="1500"/>
            </a:pPr>
            <a:endParaRPr lang="en-US" sz="1400" dirty="0">
              <a:latin typeface="Times New Roman" panose="02020603050405020304" pitchFamily="18" charset="0"/>
              <a:cs typeface="Times New Roman" panose="02020603050405020304" pitchFamily="18" charset="0"/>
            </a:endParaRP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Picture 2" descr="Lymphoma Action | What is lymphoma?">
            <a:extLst>
              <a:ext uri="{FF2B5EF4-FFF2-40B4-BE49-F238E27FC236}">
                <a16:creationId xmlns:a16="http://schemas.microsoft.com/office/drawing/2014/main" id="{A9734A53-B424-45CE-9B11-FBBB4EB93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993" y="2101636"/>
            <a:ext cx="585470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329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TotalTime>
  <Words>2446</Words>
  <Application>Microsoft Macintosh PowerPoint</Application>
  <PresentationFormat>Widescreen</PresentationFormat>
  <Paragraphs>199</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Cambria</vt:lpstr>
      <vt:lpstr>Times New Roman</vt:lpstr>
      <vt:lpstr>Goudy Old Style</vt:lpstr>
      <vt:lpstr>Calibri</vt:lpstr>
      <vt:lpstr>Sorts Mill Goudy</vt:lpstr>
      <vt:lpstr>Lustria</vt:lpstr>
      <vt:lpstr>Merriweather</vt:lpstr>
      <vt:lpstr>Office Theme</vt:lpstr>
      <vt:lpstr>   We will get started shortly.</vt:lpstr>
      <vt:lpstr>ISNS  CASE STUDY</vt:lpstr>
      <vt:lpstr>Medical Disclaimer  </vt:lpstr>
      <vt:lpstr>PowerPoint Presentation</vt:lpstr>
      <vt:lpstr>DR. NORBERT KETSKÉS, MD </vt:lpstr>
      <vt:lpstr>CSISZTU ZSUZSA </vt:lpstr>
      <vt:lpstr>What is Non-Hodgkin’s Lymphoma?  </vt:lpstr>
      <vt:lpstr>Non-Hodgkin’s Lymphoma</vt:lpstr>
      <vt:lpstr>Types of Non-Hodgkin’s Lymphoma</vt:lpstr>
      <vt:lpstr>Indolent vs. Aggressive Lymphomas </vt:lpstr>
      <vt:lpstr>What are the symptoms of  NHL?  </vt:lpstr>
      <vt:lpstr>Risk Factors for NHL</vt:lpstr>
      <vt:lpstr>CASE STUDY</vt:lpstr>
      <vt:lpstr>Conventional Treatment       </vt:lpstr>
      <vt:lpstr>Method </vt:lpstr>
      <vt:lpstr>Additional Treatment </vt:lpstr>
      <vt:lpstr>Results </vt:lpstr>
      <vt:lpstr>Research Studies </vt:lpstr>
      <vt:lpstr>  Apoptotic Effect of Nigella sativa on Human Lymphoma U937 Cells Belkis Atasever Arslan, Fatma Busra Isik, Hazal Gur, Fatih Ozen, and Tunc Catal  </vt:lpstr>
      <vt:lpstr> The Multiple Mechanisms of Cell Death Triggered by Resveratrol in Lymphoma and Leukemia Raffaele Frazzi and Marco Tigano  </vt:lpstr>
      <vt:lpstr> The Role of Magnesium in Hypertension and Cardiovascular Disease  Emily L Deubler, Susan M Gapstur, W Ryan Diver, Mia M Gaudet, James M Hodge, Victoria L Stevens, Marjorie L McCullough, Laura G Haines,  Keith E Levine, Lauren R Teras  </vt:lpstr>
      <vt:lpstr>References </vt:lpstr>
      <vt:lpstr>Thank You for  Joining Us  This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Tyger Fenton</cp:lastModifiedBy>
  <cp:revision>40</cp:revision>
  <dcterms:created xsi:type="dcterms:W3CDTF">2023-01-23T20:49:56Z</dcterms:created>
  <dcterms:modified xsi:type="dcterms:W3CDTF">2023-05-04T15:20:59Z</dcterms:modified>
</cp:coreProperties>
</file>